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7" r:id="rId2"/>
    <p:sldId id="261" r:id="rId3"/>
    <p:sldId id="376" r:id="rId4"/>
    <p:sldId id="388" r:id="rId5"/>
    <p:sldId id="389" r:id="rId6"/>
    <p:sldId id="385" r:id="rId7"/>
    <p:sldId id="386" r:id="rId8"/>
    <p:sldId id="384" r:id="rId9"/>
    <p:sldId id="262" r:id="rId10"/>
    <p:sldId id="282" r:id="rId11"/>
    <p:sldId id="263" r:id="rId12"/>
    <p:sldId id="369" r:id="rId13"/>
    <p:sldId id="383" r:id="rId14"/>
    <p:sldId id="381" r:id="rId15"/>
    <p:sldId id="283" r:id="rId16"/>
    <p:sldId id="284" r:id="rId17"/>
    <p:sldId id="285" r:id="rId18"/>
    <p:sldId id="265" r:id="rId19"/>
    <p:sldId id="319" r:id="rId20"/>
    <p:sldId id="291" r:id="rId21"/>
    <p:sldId id="269" r:id="rId22"/>
    <p:sldId id="271" r:id="rId23"/>
    <p:sldId id="338" r:id="rId24"/>
    <p:sldId id="378" r:id="rId25"/>
    <p:sldId id="292" r:id="rId26"/>
    <p:sldId id="274" r:id="rId27"/>
    <p:sldId id="293" r:id="rId28"/>
    <p:sldId id="294" r:id="rId29"/>
    <p:sldId id="297" r:id="rId30"/>
    <p:sldId id="298" r:id="rId31"/>
    <p:sldId id="288" r:id="rId32"/>
    <p:sldId id="391" r:id="rId33"/>
    <p:sldId id="399" r:id="rId34"/>
    <p:sldId id="289" r:id="rId35"/>
    <p:sldId id="306" r:id="rId36"/>
    <p:sldId id="312" r:id="rId37"/>
    <p:sldId id="305" r:id="rId38"/>
    <p:sldId id="308" r:id="rId39"/>
    <p:sldId id="309" r:id="rId40"/>
    <p:sldId id="310" r:id="rId41"/>
    <p:sldId id="311" r:id="rId42"/>
    <p:sldId id="323" r:id="rId43"/>
    <p:sldId id="300" r:id="rId44"/>
    <p:sldId id="332" r:id="rId45"/>
    <p:sldId id="302" r:id="rId46"/>
    <p:sldId id="303" r:id="rId47"/>
    <p:sldId id="304" r:id="rId48"/>
    <p:sldId id="342" r:id="rId49"/>
    <p:sldId id="341" r:id="rId50"/>
    <p:sldId id="320" r:id="rId51"/>
    <p:sldId id="356" r:id="rId52"/>
    <p:sldId id="343" r:id="rId53"/>
    <p:sldId id="346" r:id="rId54"/>
    <p:sldId id="348" r:id="rId55"/>
    <p:sldId id="350" r:id="rId56"/>
    <p:sldId id="352" r:id="rId57"/>
    <p:sldId id="353" r:id="rId58"/>
    <p:sldId id="354" r:id="rId59"/>
    <p:sldId id="357" r:id="rId60"/>
    <p:sldId id="359" r:id="rId61"/>
    <p:sldId id="360" r:id="rId62"/>
    <p:sldId id="361" r:id="rId63"/>
    <p:sldId id="362" r:id="rId64"/>
    <p:sldId id="363" r:id="rId65"/>
    <p:sldId id="364" r:id="rId66"/>
    <p:sldId id="365" r:id="rId67"/>
    <p:sldId id="358" r:id="rId68"/>
    <p:sldId id="366" r:id="rId69"/>
    <p:sldId id="367" r:id="rId70"/>
    <p:sldId id="326" r:id="rId71"/>
    <p:sldId id="397" r:id="rId72"/>
    <p:sldId id="334" r:id="rId73"/>
    <p:sldId id="329" r:id="rId74"/>
    <p:sldId id="268" r:id="rId75"/>
    <p:sldId id="335" r:id="rId76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828"/>
    <a:srgbClr val="760000"/>
    <a:srgbClr val="EE549A"/>
    <a:srgbClr val="FBD9E8"/>
    <a:srgbClr val="F9C7DE"/>
    <a:srgbClr val="F7B7D4"/>
    <a:srgbClr val="F496C1"/>
    <a:srgbClr val="F2F3BF"/>
    <a:srgbClr val="F06CA8"/>
    <a:srgbClr val="FBC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10.xlsx"/><Relationship Id="rId1" Type="http://schemas.openxmlformats.org/officeDocument/2006/relationships/image" Target="../media/image49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11.xlsx"/><Relationship Id="rId1" Type="http://schemas.openxmlformats.org/officeDocument/2006/relationships/image" Target="../media/image49.jpeg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6.xlsx"/><Relationship Id="rId1" Type="http://schemas.openxmlformats.org/officeDocument/2006/relationships/image" Target="../media/image49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7.xlsx"/><Relationship Id="rId1" Type="http://schemas.openxmlformats.org/officeDocument/2006/relationships/image" Target="../media/image49.jpe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8.xlsx"/><Relationship Id="rId1" Type="http://schemas.openxmlformats.org/officeDocument/2006/relationships/image" Target="../media/image49.jpeg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9.xlsx"/><Relationship Id="rId1" Type="http://schemas.openxmlformats.org/officeDocument/2006/relationships/image" Target="../media/image49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 - факт</c:v>
                </c:pt>
                <c:pt idx="1">
                  <c:v>2015 год - факт</c:v>
                </c:pt>
                <c:pt idx="2">
                  <c:v>2016 год - факт</c:v>
                </c:pt>
                <c:pt idx="3">
                  <c:v>2017 год - план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1008665.6</c:v>
                </c:pt>
                <c:pt idx="1">
                  <c:v>1055580.2</c:v>
                </c:pt>
                <c:pt idx="2" formatCode="#,##0">
                  <c:v>1073952.5</c:v>
                </c:pt>
                <c:pt idx="3">
                  <c:v>920783.6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9339201147951402E-2"/>
                  <c:y val="0.192903913454060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339201147951368E-2"/>
                  <c:y val="0.24250777691367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635823433948662E-2"/>
                  <c:y val="0.2314846961448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339201147951368E-2"/>
                  <c:y val="0.18739237306965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 - факт</c:v>
                </c:pt>
                <c:pt idx="1">
                  <c:v>2015 год - факт</c:v>
                </c:pt>
                <c:pt idx="2">
                  <c:v>2016 год - факт</c:v>
                </c:pt>
                <c:pt idx="3">
                  <c:v>2017 год - план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1023244.6</c:v>
                </c:pt>
                <c:pt idx="1">
                  <c:v>1050442.1000000001</c:v>
                </c:pt>
                <c:pt idx="2" formatCode="#,##0">
                  <c:v>1080353.8999999999</c:v>
                </c:pt>
                <c:pt idx="3">
                  <c:v>920783.6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результат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3076356001981088E-2"/>
                  <c:y val="0.1488115903788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779753153577464E-2"/>
                  <c:y val="1.0235469868427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438995193713219E-2"/>
                  <c:y val="-2.3618407478532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 - факт</c:v>
                </c:pt>
                <c:pt idx="1">
                  <c:v>2015 год - факт</c:v>
                </c:pt>
                <c:pt idx="2">
                  <c:v>2016 год - факт</c:v>
                </c:pt>
                <c:pt idx="3">
                  <c:v>2017 год - план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-14579</c:v>
                </c:pt>
                <c:pt idx="1">
                  <c:v>5138.1000000000004</c:v>
                </c:pt>
                <c:pt idx="2">
                  <c:v>6401.4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458624"/>
        <c:axId val="11150080"/>
      </c:barChart>
      <c:catAx>
        <c:axId val="162458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150080"/>
        <c:crosses val="autoZero"/>
        <c:auto val="1"/>
        <c:lblAlgn val="ctr"/>
        <c:lblOffset val="100"/>
        <c:noMultiLvlLbl val="0"/>
      </c:catAx>
      <c:valAx>
        <c:axId val="1115008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62458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2">
          <a:lumMod val="50000"/>
        </a:schemeClr>
      </a:solidFill>
    </a:ln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882172421093666E-2"/>
          <c:y val="0.13702085317356275"/>
          <c:w val="0.86689110015029769"/>
          <c:h val="0.40441323473522106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00FFFF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prstMaterial="matte">
              <a:bevelT/>
            </a:sp3d>
          </c:spPr>
          <c:explosion val="4"/>
          <c:dPt>
            <c:idx val="0"/>
            <c:bubble3D val="0"/>
            <c:explosion val="7"/>
            <c:spPr>
              <a:gradFill>
                <a:gsLst>
                  <a:gs pos="0">
                    <a:srgbClr val="CCCCFF"/>
                  </a:gs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Pt>
            <c:idx val="1"/>
            <c:bubble3D val="0"/>
            <c:explosion val="11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Pt>
            <c:idx val="2"/>
            <c:bubble3D val="0"/>
            <c:explosion val="13"/>
            <c:spPr>
              <a:solidFill>
                <a:srgbClr val="00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Pt>
            <c:idx val="3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Lbls>
            <c:dLbl>
              <c:idx val="0"/>
              <c:layout>
                <c:manualLayout>
                  <c:x val="-7.2952736777579741E-2"/>
                  <c:y val="-2.3004262152690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2536330843322866E-2"/>
                  <c:y val="-2.458666208805082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148618,2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132319659955478"/>
                  <c:y val="1.180335407949060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623813286993276"/>
                  <c:y val="8.90829988363192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982093184614704E-2"/>
                  <c:y val="4.597058097716943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Лист1!$B$1:$E$1</c:f>
              <c:strCache>
                <c:ptCount val="4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2492.4</c:v>
                </c:pt>
                <c:pt idx="1">
                  <c:v>148618.20000000001</c:v>
                </c:pt>
                <c:pt idx="2">
                  <c:v>34071.599999999999</c:v>
                </c:pt>
                <c:pt idx="3">
                  <c:v>11605.8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0">
          <a:noFill/>
        </a:ln>
      </c:spPr>
    </c:plotArea>
    <c:legend>
      <c:legendPos val="b"/>
      <c:layout>
        <c:manualLayout>
          <c:xMode val="edge"/>
          <c:yMode val="edge"/>
          <c:x val="8.990896002937053E-2"/>
          <c:y val="0.55073772897538753"/>
          <c:w val="0.82086444230442468"/>
          <c:h val="0.40192388990748762"/>
        </c:manualLayout>
      </c:layout>
      <c:overlay val="0"/>
    </c:legend>
    <c:plotVisOnly val="1"/>
    <c:dispBlanksAs val="zero"/>
    <c:showDLblsOverMax val="0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1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882172421093666E-2"/>
          <c:y val="0.13702085317356275"/>
          <c:w val="0.86689110015029769"/>
          <c:h val="0.40441323473522106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00FFFF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prstMaterial="matte">
              <a:bevelT/>
            </a:sp3d>
          </c:spPr>
          <c:explosion val="4"/>
          <c:dPt>
            <c:idx val="0"/>
            <c:bubble3D val="0"/>
            <c:explosion val="7"/>
            <c:spPr>
              <a:gradFill>
                <a:gsLst>
                  <a:gs pos="0">
                    <a:srgbClr val="CCCCFF"/>
                  </a:gs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Pt>
            <c:idx val="1"/>
            <c:bubble3D val="0"/>
            <c:explosion val="11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Lbls>
            <c:dLbl>
              <c:idx val="0"/>
              <c:layout>
                <c:manualLayout>
                  <c:x val="1.1737800477158625E-2"/>
                  <c:y val="3.647131450803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587507474297384E-2"/>
                  <c:y val="1.564815649414213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1602,4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132319659955478"/>
                  <c:y val="1.180335407949060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623813286993276"/>
                  <c:y val="8.90829988363192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982093184614704E-2"/>
                  <c:y val="4.597058097716943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Лист1!$B$1:$C$1</c:f>
              <c:strCache>
                <c:ptCount val="2"/>
                <c:pt idx="0">
                  <c:v>Физическая культура</c:v>
                </c:pt>
                <c:pt idx="1">
                  <c:v>Другие вопросы в области физической культуры и спорта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350</c:v>
                </c:pt>
                <c:pt idx="1">
                  <c:v>1602.4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0">
          <a:noFill/>
        </a:ln>
      </c:spPr>
    </c:plotArea>
    <c:legend>
      <c:legendPos val="b"/>
      <c:layout>
        <c:manualLayout>
          <c:xMode val="edge"/>
          <c:yMode val="edge"/>
          <c:x val="0.13530256831316789"/>
          <c:y val="0.59812052392188597"/>
          <c:w val="0.82086444230442468"/>
          <c:h val="0.18343650042200949"/>
        </c:manualLayout>
      </c:layout>
      <c:overlay val="0"/>
    </c:legend>
    <c:plotVisOnly val="1"/>
    <c:dispBlanksAs val="zero"/>
    <c:showDLblsOverMax val="0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662523285526419E-3"/>
          <c:y val="0"/>
          <c:w val="0.6594838945543518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explosion val="2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28473645047191137"/>
                  <c:y val="5.0763739429469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446823737930928"/>
                  <c:y val="-1.9947073064233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Непрграмные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213346.4</c:v>
                </c:pt>
                <c:pt idx="1">
                  <c:v>30103.200000000001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062826352627487"/>
          <c:y val="0.17670382303200882"/>
          <c:w val="0.37885207199200088"/>
          <c:h val="0.5721250108012689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-2.9617362819936197E-2"/>
                  <c:y val="2.984552005818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 - факт</c:v>
                </c:pt>
                <c:pt idx="1">
                  <c:v>2015 год - факт</c:v>
                </c:pt>
                <c:pt idx="2">
                  <c:v>2016 год - факт</c:v>
                </c:pt>
                <c:pt idx="3">
                  <c:v>2017 год - план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838813.9</c:v>
                </c:pt>
                <c:pt idx="1">
                  <c:v>881657.2</c:v>
                </c:pt>
                <c:pt idx="2" formatCode="#,##0">
                  <c:v>926891.7</c:v>
                </c:pt>
                <c:pt idx="3">
                  <c:v>831186.9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EE549A"/>
            </a:soli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9339201147951402E-2"/>
                  <c:y val="0.192903913454060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339201147951368E-2"/>
                  <c:y val="0.24250777691367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077065531821295E-2"/>
                  <c:y val="0.25635578366619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339201147951368E-2"/>
                  <c:y val="0.18739237306965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 - факт</c:v>
                </c:pt>
                <c:pt idx="1">
                  <c:v>2015 год - факт</c:v>
                </c:pt>
                <c:pt idx="2">
                  <c:v>2016 год - факт</c:v>
                </c:pt>
                <c:pt idx="3">
                  <c:v>2017 год - план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838143.1</c:v>
                </c:pt>
                <c:pt idx="1">
                  <c:v>883646.8</c:v>
                </c:pt>
                <c:pt idx="2" formatCode="#,##0">
                  <c:v>925437.4</c:v>
                </c:pt>
                <c:pt idx="3">
                  <c:v>831186.9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результат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2164721142648414E-2"/>
                  <c:y val="-2.0312970620179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220999287121245E-2"/>
                  <c:y val="9.977294687693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317911716974331E-2"/>
                  <c:y val="0.148811590378846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 - факт</c:v>
                </c:pt>
                <c:pt idx="1">
                  <c:v>2015 год - факт</c:v>
                </c:pt>
                <c:pt idx="2">
                  <c:v>2016 год - факт</c:v>
                </c:pt>
                <c:pt idx="3">
                  <c:v>2017 год - план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670.8</c:v>
                </c:pt>
                <c:pt idx="1">
                  <c:v>-1989.6</c:v>
                </c:pt>
                <c:pt idx="2">
                  <c:v>-1454.4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544640"/>
        <c:axId val="162562816"/>
      </c:barChart>
      <c:catAx>
        <c:axId val="162544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2562816"/>
        <c:crosses val="autoZero"/>
        <c:auto val="1"/>
        <c:lblAlgn val="ctr"/>
        <c:lblOffset val="100"/>
        <c:noMultiLvlLbl val="0"/>
      </c:catAx>
      <c:valAx>
        <c:axId val="16256281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62544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2">
          <a:lumMod val="50000"/>
        </a:schemeClr>
      </a:solidFill>
    </a:ln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95642383748739"/>
          <c:y val="0.12312694422841906"/>
          <c:w val="0.24773023619854262"/>
          <c:h val="0.781303813465170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bubble3D val="0"/>
            <c:explosion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nvex"/>
              </a:sp3d>
            </c:spPr>
          </c:dPt>
          <c:dPt>
            <c:idx val="1"/>
            <c:bubble3D val="0"/>
            <c:explosion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nvex"/>
              </a:sp3d>
            </c:spPr>
          </c:dPt>
          <c:dLbls>
            <c:dLbl>
              <c:idx val="0"/>
              <c:layout>
                <c:manualLayout>
                  <c:x val="6.5530527836860475E-2"/>
                  <c:y val="-8.57019470954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127972515178212E-2"/>
                  <c:y val="6.1054596084306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Бюджет Зеленчукского муниципального района</c:v>
                </c:pt>
                <c:pt idx="1">
                  <c:v>Бюджеты сельских поселений района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831186.9</c:v>
                </c:pt>
                <c:pt idx="1">
                  <c:v>89596.7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516399747854109"/>
          <c:y val="0.1257368972891901"/>
          <c:w val="0.35819872671152481"/>
          <c:h val="0.7506505910098871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2">
          <a:shade val="95000"/>
          <a:satMod val="105000"/>
        </a:schemeClr>
      </a:solidFill>
      <a:prstDash val="solid"/>
    </a:ln>
    <a:effectLst>
      <a:innerShdw blurRad="114300">
        <a:prstClr val="black"/>
      </a:inn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16309723934743"/>
          <c:y val="0.11422468210602862"/>
          <c:w val="0.36500467768305039"/>
          <c:h val="0.7590438183636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>
                <c:manualLayout>
                  <c:x val="3.9859718076255039E-2"/>
                  <c:y val="0.172360899294017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8656221798290982E-2"/>
                  <c:y val="4.8100716082051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0542524389743986E-2"/>
                  <c:y val="-1.202517902051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2634971341982036E-2"/>
                  <c:y val="-7.6159467129914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2006571218862753E-2"/>
                  <c:y val="-0.14550782236317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5452103658119982E-2"/>
                  <c:y val="-0.14430214824615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Доходы, получаемые в виде арендной платы за земельные участки</c:v>
                </c:pt>
                <c:pt idx="1">
                  <c:v>Доходы от сдачи в аренду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6735</c:v>
                </c:pt>
                <c:pt idx="1">
                  <c:v>260</c:v>
                </c:pt>
                <c:pt idx="2">
                  <c:v>250.2</c:v>
                </c:pt>
                <c:pt idx="3">
                  <c:v>136</c:v>
                </c:pt>
                <c:pt idx="4">
                  <c:v>1600</c:v>
                </c:pt>
                <c:pt idx="5">
                  <c:v>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2718756145336199"/>
          <c:y val="7.1585164779670946E-2"/>
          <c:w val="0.36077009961856099"/>
          <c:h val="0.90435753350637804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innerShdw blurRad="114300">
        <a:prstClr val="black"/>
      </a:innerShdw>
    </a:effectLst>
  </c:spPr>
  <c:txPr>
    <a:bodyPr/>
    <a:lstStyle/>
    <a:p>
      <a:pPr>
        <a:defRPr sz="12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3"/>
              <c:layout>
                <c:manualLayout>
                  <c:x val="1.7167298532127929E-3"/>
                  <c:y val="5.6236246370936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76742490522018E-3"/>
                  <c:y val="-5.76165356084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3166618061631149E-3"/>
                  <c:y val="-0.12526109554882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611718674054632E-2"/>
                  <c:y val="1.5856217732531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933587294643725E-2"/>
                  <c:y val="-4.668298287897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 и кинематография</c:v>
                </c:pt>
                <c:pt idx="5">
                  <c:v>Здравоохранение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36387.300000000003</c:v>
                </c:pt>
                <c:pt idx="1">
                  <c:v>2644</c:v>
                </c:pt>
                <c:pt idx="2">
                  <c:v>18615.900000000001</c:v>
                </c:pt>
                <c:pt idx="3">
                  <c:v>503874.4</c:v>
                </c:pt>
                <c:pt idx="4">
                  <c:v>30947.7</c:v>
                </c:pt>
                <c:pt idx="5">
                  <c:v>3208.1</c:v>
                </c:pt>
                <c:pt idx="6">
                  <c:v>196788</c:v>
                </c:pt>
                <c:pt idx="7">
                  <c:v>1952.4</c:v>
                </c:pt>
                <c:pt idx="8">
                  <c:v>36469.1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364185379605324"/>
          <c:y val="4.5012460180732967E-2"/>
          <c:w val="0.31709888694468746"/>
          <c:h val="0.9022151534250451"/>
        </c:manualLayout>
      </c:layout>
      <c:overlay val="0"/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effectLst>
      <a:innerShdw blurRad="114300">
        <a:prstClr val="black"/>
      </a:innerShdw>
    </a:effectLst>
  </c:spPr>
  <c:txPr>
    <a:bodyPr/>
    <a:lstStyle/>
    <a:p>
      <a:pPr>
        <a:defRPr sz="13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03952391034126E-2"/>
          <c:y val="0.13466929600414768"/>
          <c:w val="0.79035348273671902"/>
          <c:h val="0.36913935488649413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00FFFF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prstMaterial="matte">
              <a:bevelT/>
            </a:sp3d>
          </c:spPr>
          <c:dPt>
            <c:idx val="0"/>
            <c:bubble3D val="0"/>
            <c:explosion val="11"/>
            <c:spPr>
              <a:gradFill>
                <a:gsLst>
                  <a:gs pos="0">
                    <a:srgbClr val="CCCCFF"/>
                  </a:gs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Pt>
            <c:idx val="2"/>
            <c:bubble3D val="0"/>
            <c:explosion val="8"/>
            <c:spPr>
              <a:solidFill>
                <a:srgbClr val="00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Pt>
            <c:idx val="3"/>
            <c:bubble3D val="0"/>
            <c:explosion val="13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Pt>
            <c:idx val="4"/>
            <c:bubble3D val="0"/>
            <c:explosion val="11"/>
          </c:dPt>
          <c:dLbls>
            <c:dLbl>
              <c:idx val="0"/>
              <c:layout>
                <c:manualLayout>
                  <c:x val="-2.1462893011887568E-2"/>
                  <c:y val="2.0214356235798665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2536436280742467E-2"/>
                  <c:y val="5.5581244002961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132319659955478"/>
                  <c:y val="1.180335407949060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623813286993276"/>
                  <c:y val="8.90829988363192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21110023414589E-2"/>
                  <c:y val="1.062694725794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1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Лист1!$B$1:$F$1</c:f>
              <c:strCache>
                <c:ptCount val="5"/>
                <c:pt idx="0">
                  <c:v>Функционирование законодательных (представительных) органов гос.власти и представительных органов МО</c:v>
                </c:pt>
                <c:pt idx="1">
                  <c:v>Функционирование Прав-ва РФ, высших исполнительных органов гос.власти субъектов РФ, местных администраций</c:v>
                </c:pt>
                <c:pt idx="2">
                  <c:v>Обеспечение деятельности финансовых, налоговых и тамож.органов и  органов фин(фин-бюджетного) надзора</c:v>
                </c:pt>
                <c:pt idx="3">
                  <c:v>Резервные фонды</c:v>
                </c:pt>
                <c:pt idx="4">
                  <c:v>Другие общегосударственные вопросы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2577.4</c:v>
                </c:pt>
                <c:pt idx="1">
                  <c:v>15205</c:v>
                </c:pt>
                <c:pt idx="2">
                  <c:v>8130.9</c:v>
                </c:pt>
                <c:pt idx="3">
                  <c:v>1000</c:v>
                </c:pt>
                <c:pt idx="4">
                  <c:v>9774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0">
          <a:noFill/>
        </a:ln>
      </c:spPr>
    </c:plotArea>
    <c:legend>
      <c:legendPos val="b"/>
      <c:layout>
        <c:manualLayout>
          <c:xMode val="edge"/>
          <c:yMode val="edge"/>
          <c:x val="0.10953395115427425"/>
          <c:y val="0.53375867541127708"/>
          <c:w val="0.80089817064351343"/>
          <c:h val="0.45945090203062217"/>
        </c:manualLayout>
      </c:layout>
      <c:overlay val="0"/>
      <c:txPr>
        <a:bodyPr/>
        <a:lstStyle/>
        <a:p>
          <a:pPr>
            <a:lnSpc>
              <a:spcPct val="100000"/>
            </a:lnSpc>
            <a:defRPr sz="1100" baseline="0"/>
          </a:pPr>
          <a:endParaRPr lang="ru-RU"/>
        </a:p>
      </c:txPr>
    </c:legend>
    <c:plotVisOnly val="1"/>
    <c:dispBlanksAs val="zero"/>
    <c:showDLblsOverMax val="0"/>
  </c:chart>
  <c:spPr>
    <a:solidFill>
      <a:schemeClr val="accent2">
        <a:lumMod val="20000"/>
        <a:lumOff val="80000"/>
      </a:schemeClr>
    </a:solidFill>
    <a:effectLst>
      <a:innerShdw blurRad="114300">
        <a:prstClr val="black"/>
      </a:innerShdw>
    </a:effectLst>
  </c:spPr>
  <c:txPr>
    <a:bodyPr/>
    <a:lstStyle/>
    <a:p>
      <a:pPr>
        <a:defRPr sz="1896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882172421093666E-2"/>
          <c:y val="0.13702085317356275"/>
          <c:w val="0.86689110015029769"/>
          <c:h val="0.40441323473522106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00FFFF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prstMaterial="matte">
              <a:bevelT/>
            </a:sp3d>
          </c:spPr>
          <c:explosion val="4"/>
          <c:dPt>
            <c:idx val="0"/>
            <c:bubble3D val="0"/>
            <c:explosion val="7"/>
            <c:spPr>
              <a:gradFill>
                <a:gsLst>
                  <a:gs pos="0">
                    <a:srgbClr val="CCCCFF"/>
                  </a:gs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Pt>
            <c:idx val="1"/>
            <c:bubble3D val="0"/>
            <c:explosion val="11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Pt>
            <c:idx val="2"/>
            <c:bubble3D val="0"/>
            <c:explosion val="13"/>
            <c:spPr>
              <a:solidFill>
                <a:srgbClr val="00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Pt>
            <c:idx val="3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Pt>
            <c:idx val="4"/>
            <c:bubble3D val="0"/>
            <c:explosion val="13"/>
          </c:dPt>
          <c:dLbls>
            <c:dLbl>
              <c:idx val="0"/>
              <c:layout>
                <c:manualLayout>
                  <c:x val="4.3773684523613486E-2"/>
                  <c:y val="7.9620091963247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81283357472623E-3"/>
                  <c:y val="3.0137613233689547E-4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329462,3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132319659955478"/>
                  <c:y val="1.180335407949060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623813286993276"/>
                  <c:y val="8.90829988363192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982093184614704E-2"/>
                  <c:y val="4.597058097716943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Лист1!$B$1:$F$1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109260</c:v>
                </c:pt>
                <c:pt idx="1">
                  <c:v>329462.3</c:v>
                </c:pt>
                <c:pt idx="2">
                  <c:v>51253.9</c:v>
                </c:pt>
                <c:pt idx="3">
                  <c:v>1112.5</c:v>
                </c:pt>
                <c:pt idx="4">
                  <c:v>12785.7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0">
          <a:noFill/>
        </a:ln>
      </c:spPr>
    </c:plotArea>
    <c:legend>
      <c:legendPos val="b"/>
      <c:layout>
        <c:manualLayout>
          <c:xMode val="edge"/>
          <c:yMode val="edge"/>
          <c:x val="0.10287850616178915"/>
          <c:y val="0.55863479477123068"/>
          <c:w val="0.82086444230442468"/>
          <c:h val="0.40192388990748762"/>
        </c:manualLayout>
      </c:layout>
      <c:overlay val="0"/>
    </c:legend>
    <c:plotVisOnly val="1"/>
    <c:dispBlanksAs val="zero"/>
    <c:showDLblsOverMax val="0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1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882192576893168E-2"/>
          <c:y val="0.2078499620491242"/>
          <c:w val="0.86689110015029769"/>
          <c:h val="0.40441323473522106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00FFFF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prstMaterial="matte">
              <a:bevelT/>
            </a:sp3d>
          </c:spPr>
          <c:explosion val="4"/>
          <c:dPt>
            <c:idx val="0"/>
            <c:bubble3D val="0"/>
            <c:explosion val="7"/>
            <c:spPr>
              <a:gradFill>
                <a:gsLst>
                  <a:gs pos="0">
                    <a:srgbClr val="CCCCFF"/>
                  </a:gs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Pt>
            <c:idx val="1"/>
            <c:bubble3D val="0"/>
            <c:explosion val="11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Pt>
            <c:idx val="2"/>
            <c:bubble3D val="0"/>
            <c:explosion val="13"/>
            <c:spPr>
              <a:solidFill>
                <a:srgbClr val="00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Lbls>
            <c:dLbl>
              <c:idx val="0"/>
              <c:layout>
                <c:manualLayout>
                  <c:x val="-9.8891941511178222E-2"/>
                  <c:y val="-1.8361765773952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23683949172434E-3"/>
                  <c:y val="1.872801861153072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2049,7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4779602287654037"/>
                  <c:y val="1.43423118824276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623813286993276"/>
                  <c:y val="8.90829988363192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982093184614704E-2"/>
                  <c:y val="4.597058097716943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Лист1!$B$1:$D$1</c:f>
              <c:strCache>
                <c:ptCount val="3"/>
                <c:pt idx="0">
                  <c:v>Культура </c:v>
                </c:pt>
                <c:pt idx="1">
                  <c:v>Кинематография</c:v>
                </c:pt>
                <c:pt idx="2">
                  <c:v>Другие вопросы в области культуры и кинематографии 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26666.7</c:v>
                </c:pt>
                <c:pt idx="1">
                  <c:v>2049.6999999999998</c:v>
                </c:pt>
                <c:pt idx="2">
                  <c:v>2231.3000000000002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0">
          <a:noFill/>
        </a:ln>
      </c:spPr>
    </c:plotArea>
    <c:legend>
      <c:legendPos val="b"/>
      <c:layout>
        <c:manualLayout>
          <c:xMode val="edge"/>
          <c:yMode val="edge"/>
          <c:x val="0.11335225573226906"/>
          <c:y val="0.70901265578051065"/>
          <c:w val="0.81747273807183818"/>
          <c:h val="0.24241872165303283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innerShdw blurRad="114300">
        <a:prstClr val="black"/>
      </a:innerShdw>
    </a:effectLst>
  </c:spPr>
  <c:txPr>
    <a:bodyPr/>
    <a:lstStyle/>
    <a:p>
      <a:pPr>
        <a:defRPr sz="12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882281598340937E-2"/>
          <c:y val="0.21842204498645454"/>
          <c:w val="0.86689110015029769"/>
          <c:h val="0.40441323473522106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00FFFF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prstMaterial="matte">
              <a:bevelT/>
            </a:sp3d>
          </c:spPr>
          <c:explosion val="4"/>
          <c:dPt>
            <c:idx val="0"/>
            <c:bubble3D val="0"/>
            <c:explosion val="7"/>
            <c:spPr>
              <a:gradFill>
                <a:gsLst>
                  <a:gs pos="0">
                    <a:srgbClr val="CCCCFF"/>
                  </a:gs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Pt>
            <c:idx val="1"/>
            <c:bubble3D val="0"/>
            <c:explosion val="11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Lbls>
            <c:dLbl>
              <c:idx val="0"/>
              <c:layout>
                <c:manualLayout>
                  <c:x val="0.12379236774145276"/>
                  <c:y val="0.14423824703238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340828343336E-2"/>
                  <c:y val="-2.2428330612837891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103,5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132319659955478"/>
                  <c:y val="1.180335407949060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623813286993276"/>
                  <c:y val="8.90829988363192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982093184614704E-2"/>
                  <c:y val="4.597058097716943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Лист1!$B$1:$C$1</c:f>
              <c:strCache>
                <c:ptCount val="2"/>
                <c:pt idx="0">
                  <c:v>Стационарная медицинская помощь</c:v>
                </c:pt>
                <c:pt idx="1">
                  <c:v>Другие вопросы в области здравоохранения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3104.4</c:v>
                </c:pt>
                <c:pt idx="1">
                  <c:v>103.7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0">
          <a:noFill/>
        </a:ln>
      </c:spPr>
    </c:plotArea>
    <c:legend>
      <c:legendPos val="b"/>
      <c:layout>
        <c:manualLayout>
          <c:xMode val="edge"/>
          <c:yMode val="edge"/>
          <c:x val="0.13969715170536606"/>
          <c:y val="0.71804548426243242"/>
          <c:w val="0.82086444230442468"/>
          <c:h val="0.18870125541606489"/>
        </c:manualLayout>
      </c:layout>
      <c:overlay val="0"/>
    </c:legend>
    <c:plotVisOnly val="1"/>
    <c:dispBlanksAs val="zero"/>
    <c:showDLblsOverMax val="0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2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F66CF-7D7E-412B-ACFF-73FA4A5710E3}" type="doc">
      <dgm:prSet loTypeId="urn:microsoft.com/office/officeart/2005/8/layout/radial6" loCatId="cycle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4BE101E-7B06-4AB2-9CC8-650D2E14A32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000" b="1" dirty="0" smtClean="0">
              <a:solidFill>
                <a:schemeClr val="tx1"/>
              </a:solidFill>
            </a:rPr>
            <a:t>Глава Администрация муниципального района</a:t>
          </a:r>
        </a:p>
        <a:p>
          <a:pPr algn="ctr"/>
          <a:r>
            <a:rPr lang="ru-RU" sz="1000" dirty="0" smtClean="0">
              <a:solidFill>
                <a:schemeClr val="tx1"/>
              </a:solidFill>
            </a:rPr>
            <a:t>   - руководит подготовкой вопросов формирования проекта районного бюджета; </a:t>
          </a:r>
        </a:p>
        <a:p>
          <a:pPr algn="ctr"/>
          <a:r>
            <a:rPr lang="ru-RU" sz="1000" dirty="0" smtClean="0">
              <a:solidFill>
                <a:schemeClr val="tx1"/>
              </a:solidFill>
            </a:rPr>
            <a:t>  -  выносит на рассмотрение Совета;</a:t>
          </a:r>
        </a:p>
        <a:p>
          <a:pPr algn="ctr"/>
          <a:r>
            <a:rPr lang="ru-RU" sz="1000" dirty="0" smtClean="0">
              <a:solidFill>
                <a:schemeClr val="tx1"/>
              </a:solidFill>
            </a:rPr>
            <a:t>  -  инициирует публичные слушания;</a:t>
          </a:r>
        </a:p>
        <a:p>
          <a:pPr algn="ctr"/>
          <a:r>
            <a:rPr lang="ru-RU" sz="1000" dirty="0" smtClean="0">
              <a:solidFill>
                <a:schemeClr val="tx1"/>
              </a:solidFill>
            </a:rPr>
            <a:t>Контролирует исполнение;</a:t>
          </a:r>
        </a:p>
        <a:p>
          <a:pPr algn="ctr"/>
          <a:r>
            <a:rPr lang="ru-RU" sz="1000" dirty="0" smtClean="0">
              <a:solidFill>
                <a:schemeClr val="tx1"/>
              </a:solidFill>
            </a:rPr>
            <a:t>Утверждает квартальную отчетность</a:t>
          </a:r>
        </a:p>
      </dgm:t>
    </dgm:pt>
    <dgm:pt modelId="{9B93B7E7-62A0-4408-8F77-3CA0B4AB977C}" type="parTrans" cxnId="{87D99FA7-633B-460C-912D-BADBAAA19ABA}">
      <dgm:prSet/>
      <dgm:spPr/>
      <dgm:t>
        <a:bodyPr/>
        <a:lstStyle/>
        <a:p>
          <a:endParaRPr lang="ru-RU"/>
        </a:p>
      </dgm:t>
    </dgm:pt>
    <dgm:pt modelId="{428CA93B-C0E8-4139-B292-C15430994F62}" type="sibTrans" cxnId="{87D99FA7-633B-460C-912D-BADBAAA19ABA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AD086328-42E6-4038-8968-4EA045F7CF0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000" b="1" dirty="0" smtClean="0">
              <a:solidFill>
                <a:schemeClr val="tx1"/>
              </a:solidFill>
            </a:rPr>
            <a:t>Совет  </a:t>
          </a:r>
          <a:r>
            <a:rPr lang="ru-RU" sz="1000" b="1" dirty="0" err="1" smtClean="0">
              <a:solidFill>
                <a:schemeClr val="tx1"/>
              </a:solidFill>
            </a:rPr>
            <a:t>Зеленчукского</a:t>
          </a:r>
          <a:r>
            <a:rPr lang="ru-RU" sz="1000" b="1" dirty="0" smtClean="0">
              <a:solidFill>
                <a:schemeClr val="tx1"/>
              </a:solidFill>
            </a:rPr>
            <a:t> района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- устанавливает, изменяет и отменяет местные налоги;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- Рассматривает  и утверждает внесение изменений в бюджет.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- Утверждает годовую отчетность</a:t>
          </a:r>
          <a:endParaRPr lang="ru-RU" sz="1000" dirty="0">
            <a:solidFill>
              <a:schemeClr val="tx1"/>
            </a:solidFill>
          </a:endParaRPr>
        </a:p>
      </dgm:t>
    </dgm:pt>
    <dgm:pt modelId="{6C2D5477-08B7-4FE1-B563-88E987AE78FE}" type="parTrans" cxnId="{3EFF7720-2FFB-4CD6-AD6E-AEACF19F1A46}">
      <dgm:prSet/>
      <dgm:spPr/>
      <dgm:t>
        <a:bodyPr/>
        <a:lstStyle/>
        <a:p>
          <a:endParaRPr lang="ru-RU"/>
        </a:p>
      </dgm:t>
    </dgm:pt>
    <dgm:pt modelId="{36E4F3B6-8DD8-4DE5-A120-B51436573A5D}" type="sibTrans" cxnId="{3EFF7720-2FFB-4CD6-AD6E-AEACF19F1A46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457D5479-3190-4159-BAE4-C5C8ADB2286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000" b="1" dirty="0" smtClean="0">
              <a:solidFill>
                <a:schemeClr val="tx1"/>
              </a:solidFill>
            </a:rPr>
            <a:t>Финансовое управление Администрация ЗМР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  Составляет и исполняет бюджет: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- доводит лимиты бюджетных ассигнований до ГРБС;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- проводит финансирование получателям БС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- принимает отчетность от ГРБС;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- составляет сводную отчетность районного бюджета;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- составляет консолидированную отчетность по МР; 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   Осуществляет муниципальные заимствования.</a:t>
          </a:r>
          <a:endParaRPr lang="ru-RU" sz="1000" dirty="0">
            <a:solidFill>
              <a:schemeClr val="tx1"/>
            </a:solidFill>
          </a:endParaRPr>
        </a:p>
      </dgm:t>
    </dgm:pt>
    <dgm:pt modelId="{A04F5FCC-EDCD-4414-B36C-74564DCDC617}" type="parTrans" cxnId="{5378E6A3-E9C3-4CBB-8825-D73E25E6671C}">
      <dgm:prSet/>
      <dgm:spPr/>
      <dgm:t>
        <a:bodyPr/>
        <a:lstStyle/>
        <a:p>
          <a:endParaRPr lang="ru-RU"/>
        </a:p>
      </dgm:t>
    </dgm:pt>
    <dgm:pt modelId="{16E43C0E-5025-4B02-A12B-E8750D6E003A}" type="sibTrans" cxnId="{5378E6A3-E9C3-4CBB-8825-D73E25E6671C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2806752B-5BD3-4C1F-9E01-F135D9C826F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000" b="1" dirty="0" smtClean="0">
              <a:solidFill>
                <a:schemeClr val="tx1"/>
              </a:solidFill>
            </a:rPr>
            <a:t>Контрольно - счетный орган ЗМР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sz="1000" dirty="0">
            <a:solidFill>
              <a:schemeClr val="tx1"/>
            </a:solidFill>
          </a:endParaRPr>
        </a:p>
      </dgm:t>
    </dgm:pt>
    <dgm:pt modelId="{D6678E5B-3401-49B6-A5B6-9E2C17C44DC6}" type="parTrans" cxnId="{BF4AE5FD-CC48-45D2-B14C-C544F99986E1}">
      <dgm:prSet/>
      <dgm:spPr/>
      <dgm:t>
        <a:bodyPr/>
        <a:lstStyle/>
        <a:p>
          <a:endParaRPr lang="ru-RU"/>
        </a:p>
      </dgm:t>
    </dgm:pt>
    <dgm:pt modelId="{80368796-B66A-4FEA-928C-F467B493B30E}" type="sibTrans" cxnId="{BF4AE5FD-CC48-45D2-B14C-C544F99986E1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7B448054-BD1F-4DB8-B808-A907AB9AE9F6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Получатели бюджетных средств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ведут бюджетный учет;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предоставляют главному распорядителю бюджетных средств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80C2BF13-EC7D-41E1-B4DA-BD20982257E1}" type="parTrans" cxnId="{1C407AB0-8A3F-43AA-B5D7-C5557F0D6E66}">
      <dgm:prSet/>
      <dgm:spPr/>
      <dgm:t>
        <a:bodyPr/>
        <a:lstStyle/>
        <a:p>
          <a:endParaRPr lang="ru-RU"/>
        </a:p>
      </dgm:t>
    </dgm:pt>
    <dgm:pt modelId="{41397CD7-34BF-43EB-8507-012806C04D8F}" type="sibTrans" cxnId="{1C407AB0-8A3F-43AA-B5D7-C5557F0D6E66}">
      <dgm:prSet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212AE3C7-0F2E-4C48-9038-4E1DFEECE648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/>
          <a:r>
            <a:rPr lang="ru-RU" sz="1000" b="1" dirty="0" smtClean="0">
              <a:solidFill>
                <a:schemeClr val="tx1"/>
              </a:solidFill>
            </a:rPr>
            <a:t>Главные администраторы (администраторы) доходов районного бюджета 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   - предоставляют сведения, необходимые для составления бюджета;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   - анализируют, формируют и предоставляют бюджетную отчетность.</a:t>
          </a:r>
          <a:endParaRPr lang="ru-RU" sz="1000" dirty="0">
            <a:solidFill>
              <a:schemeClr val="tx1"/>
            </a:solidFill>
          </a:endParaRPr>
        </a:p>
      </dgm:t>
    </dgm:pt>
    <dgm:pt modelId="{90759C3E-EE0B-4F62-BCC9-644B5BA324B9}" type="parTrans" cxnId="{6343A1FD-38C6-4747-A0CA-C90D36CCA206}">
      <dgm:prSet/>
      <dgm:spPr/>
      <dgm:t>
        <a:bodyPr/>
        <a:lstStyle/>
        <a:p>
          <a:endParaRPr lang="ru-RU"/>
        </a:p>
      </dgm:t>
    </dgm:pt>
    <dgm:pt modelId="{8EFDF9E4-B71D-4FD0-8C25-1005EF21C02E}" type="sibTrans" cxnId="{6343A1FD-38C6-4747-A0CA-C90D36CCA206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E1AF720E-912C-4165-84A4-5820E50EBAD8}">
      <dgm:prSet phldrT="[Текст]"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/>
          <a:r>
            <a:rPr lang="ru-RU" sz="1000" b="1" dirty="0" smtClean="0">
              <a:solidFill>
                <a:schemeClr val="tx1"/>
              </a:solidFill>
            </a:rPr>
            <a:t>Главные распорядители (распорядители) бюджетных средств (ГРБС)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- осуществляют планирование расходов бюджета;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учреждений;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- формируют и предоставляют отчетность.</a:t>
          </a:r>
          <a:endParaRPr lang="ru-RU" sz="1000" dirty="0">
            <a:solidFill>
              <a:schemeClr val="tx1"/>
            </a:solidFill>
          </a:endParaRPr>
        </a:p>
      </dgm:t>
    </dgm:pt>
    <dgm:pt modelId="{4FBAC4A1-BE85-421A-A2C1-3C963026E450}" type="parTrans" cxnId="{BAEEE5EF-7C1B-4CE4-984A-933EB7393E8B}">
      <dgm:prSet/>
      <dgm:spPr/>
      <dgm:t>
        <a:bodyPr/>
        <a:lstStyle/>
        <a:p>
          <a:endParaRPr lang="ru-RU"/>
        </a:p>
      </dgm:t>
    </dgm:pt>
    <dgm:pt modelId="{7D3B726C-BF58-455C-9D20-3351D67C21C7}" type="sibTrans" cxnId="{BAEEE5EF-7C1B-4CE4-984A-933EB7393E8B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9BFE8969-13FB-402C-9DD3-6A161DCD5DFE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Главный администратор источников финансирования дефицита районного бюджета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                     </a:t>
          </a:r>
          <a:r>
            <a:rPr lang="ru-RU" b="1" dirty="0" smtClean="0">
              <a:solidFill>
                <a:schemeClr val="tx1"/>
              </a:solidFill>
            </a:rPr>
            <a:t>(финансовое управление) 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 по  источникам  </a:t>
          </a:r>
          <a:r>
            <a:rPr lang="ru-RU" dirty="0" err="1" smtClean="0">
              <a:solidFill>
                <a:schemeClr val="tx1"/>
              </a:solidFill>
            </a:rPr>
            <a:t>финанси-рования</a:t>
          </a:r>
          <a:r>
            <a:rPr lang="ru-RU" dirty="0" smtClean="0">
              <a:solidFill>
                <a:schemeClr val="tx1"/>
              </a:solidFill>
            </a:rPr>
            <a:t> дефицита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F1D3C5C1-5DC4-4BDE-9FB7-BF30D1A49211}" type="parTrans" cxnId="{3D3B46ED-E357-4F99-91F0-F4F9C0A42165}">
      <dgm:prSet/>
      <dgm:spPr/>
      <dgm:t>
        <a:bodyPr/>
        <a:lstStyle/>
        <a:p>
          <a:endParaRPr lang="ru-RU"/>
        </a:p>
      </dgm:t>
    </dgm:pt>
    <dgm:pt modelId="{ACC09EE7-33B0-4FC4-8D7D-D9066F8E0872}" type="sibTrans" cxnId="{3D3B46ED-E357-4F99-91F0-F4F9C0A42165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7AE1404B-1F1C-48F6-8465-26A7CA38A0B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Участники бюджетного процесса</a:t>
          </a:r>
        </a:p>
        <a:p>
          <a:r>
            <a:rPr lang="ru-RU" sz="1100" dirty="0" smtClean="0">
              <a:solidFill>
                <a:schemeClr val="tx1"/>
              </a:solidFill>
            </a:rPr>
            <a:t>(с</a:t>
          </a:r>
          <a:r>
            <a:rPr lang="ru-RU" sz="1100" dirty="0" smtClean="0"/>
            <a:t>убъекты, осуществляющие деятельность по составлению и рассмотрению проектов бюджетов, утверждению и исполнению бюджетов, контролю за их исполнением, осуществлению бюджетного учета, составлению, внешней проверке, рассмотрению и утверждению бюджетной отчетности)</a:t>
          </a:r>
          <a:endParaRPr lang="ru-RU" sz="1100" dirty="0">
            <a:solidFill>
              <a:schemeClr val="tx1"/>
            </a:solidFill>
          </a:endParaRPr>
        </a:p>
      </dgm:t>
    </dgm:pt>
    <dgm:pt modelId="{C9323D64-ACE4-497A-9EB9-DB67F2293343}" type="sibTrans" cxnId="{7E90073A-12EB-4121-A791-F4ACEE112447}">
      <dgm:prSet/>
      <dgm:spPr/>
      <dgm:t>
        <a:bodyPr/>
        <a:lstStyle/>
        <a:p>
          <a:endParaRPr lang="ru-RU"/>
        </a:p>
      </dgm:t>
    </dgm:pt>
    <dgm:pt modelId="{479535F8-4837-4409-8375-66BA79BEB72E}" type="parTrans" cxnId="{7E90073A-12EB-4121-A791-F4ACEE112447}">
      <dgm:prSet/>
      <dgm:spPr/>
      <dgm:t>
        <a:bodyPr/>
        <a:lstStyle/>
        <a:p>
          <a:endParaRPr lang="ru-RU"/>
        </a:p>
      </dgm:t>
    </dgm:pt>
    <dgm:pt modelId="{13A03BB4-0DB0-442B-976D-9E2F662E00AF}" type="pres">
      <dgm:prSet presAssocID="{986F66CF-7D7E-412B-ACFF-73FA4A5710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71272-27CF-4F9F-AA54-787F32BBBE07}" type="pres">
      <dgm:prSet presAssocID="{7AE1404B-1F1C-48F6-8465-26A7CA38A0B0}" presName="centerShape" presStyleLbl="node0" presStyleIdx="0" presStyleCnt="1" custScaleX="134244" custScaleY="166628" custLinFactNeighborX="-741" custLinFactNeighborY="0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18CB4E-F65C-4E4A-89C4-26F421EC27CE}" type="pres">
      <dgm:prSet presAssocID="{34BE101E-7B06-4AB2-9CC8-650D2E14A328}" presName="node" presStyleLbl="node1" presStyleIdx="0" presStyleCnt="8" custScaleX="262498" custScaleY="112638" custRadScaleRad="98722" custRadScaleInc="368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7850E8-ED66-4497-ADDC-2206A6355E98}" type="pres">
      <dgm:prSet presAssocID="{34BE101E-7B06-4AB2-9CC8-650D2E14A328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1A87F541-6E74-4307-9CE0-B39223E5CA95}" type="pres">
      <dgm:prSet presAssocID="{428CA93B-C0E8-4139-B292-C15430994F62}" presName="sibTrans" presStyleLbl="sibTrans2D1" presStyleIdx="0" presStyleCnt="8" custScaleY="100549" custLinFactNeighborX="53" custLinFactNeighborY="-3671"/>
      <dgm:spPr/>
      <dgm:t>
        <a:bodyPr/>
        <a:lstStyle/>
        <a:p>
          <a:endParaRPr lang="ru-RU"/>
        </a:p>
      </dgm:t>
    </dgm:pt>
    <dgm:pt modelId="{845E0088-4DF9-433D-BC84-CA6B21FB8774}" type="pres">
      <dgm:prSet presAssocID="{AD086328-42E6-4038-8968-4EA045F7CF0E}" presName="node" presStyleLbl="node1" presStyleIdx="1" presStyleCnt="8" custScaleX="236968" custScaleY="131010" custRadScaleRad="141528" custRadScaleInc="1445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A1313B0-7E47-435A-BBF3-FA9820F9A7C1}" type="pres">
      <dgm:prSet presAssocID="{AD086328-42E6-4038-8968-4EA045F7CF0E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09577B85-9C24-4AFB-BBCF-5B6EE4ABDBCC}" type="pres">
      <dgm:prSet presAssocID="{36E4F3B6-8DD8-4DE5-A120-B51436573A5D}" presName="sibTrans" presStyleLbl="sibTrans2D1" presStyleIdx="1" presStyleCnt="8"/>
      <dgm:spPr/>
      <dgm:t>
        <a:bodyPr/>
        <a:lstStyle/>
        <a:p>
          <a:endParaRPr lang="ru-RU"/>
        </a:p>
      </dgm:t>
    </dgm:pt>
    <dgm:pt modelId="{F4E02FC5-5AE7-4245-AB29-1ABD8AEB0F21}" type="pres">
      <dgm:prSet presAssocID="{457D5479-3190-4159-BAE4-C5C8ADB2286C}" presName="node" presStyleLbl="node1" presStyleIdx="2" presStyleCnt="8" custScaleX="276415" custScaleY="145565" custRadScaleRad="121420" custRadScaleInc="493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EDF1602-9463-4CBD-B73A-623E7C26D306}" type="pres">
      <dgm:prSet presAssocID="{457D5479-3190-4159-BAE4-C5C8ADB2286C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8408641A-5520-4223-B287-2CF3375948FD}" type="pres">
      <dgm:prSet presAssocID="{16E43C0E-5025-4B02-A12B-E8750D6E003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D45D63D-91C6-4CBD-9A7E-8B57F668A8E9}" type="pres">
      <dgm:prSet presAssocID="{2806752B-5BD3-4C1F-9E01-F135D9C826FE}" presName="node" presStyleLbl="node1" presStyleIdx="3" presStyleCnt="8" custScaleX="224203" custScaleY="78957" custRadScaleRad="151355" custRadScaleInc="-9646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483A381-D5C5-40BC-AFFB-E4B0A9EBABBB}" type="pres">
      <dgm:prSet presAssocID="{2806752B-5BD3-4C1F-9E01-F135D9C826FE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D336E3F1-8B08-444F-A4A5-486A16240F7C}" type="pres">
      <dgm:prSet presAssocID="{80368796-B66A-4FEA-928C-F467B493B30E}" presName="sibTrans" presStyleLbl="sibTrans2D1" presStyleIdx="3" presStyleCnt="8"/>
      <dgm:spPr/>
      <dgm:t>
        <a:bodyPr/>
        <a:lstStyle/>
        <a:p>
          <a:endParaRPr lang="ru-RU"/>
        </a:p>
      </dgm:t>
    </dgm:pt>
    <dgm:pt modelId="{2903352A-C723-4D92-8BD1-F54193A752E8}" type="pres">
      <dgm:prSet presAssocID="{212AE3C7-0F2E-4C48-9038-4E1DFEECE648}" presName="node" presStyleLbl="node1" presStyleIdx="4" presStyleCnt="8" custScaleX="235757" custScaleY="89893" custRadScaleRad="95476" custRadScaleInc="-3739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E13081B-6CBB-430E-A0FE-BBBFF7C0ACB2}" type="pres">
      <dgm:prSet presAssocID="{212AE3C7-0F2E-4C48-9038-4E1DFEECE648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018C802E-E8EE-41C8-8BAA-B2F01C39DAA2}" type="pres">
      <dgm:prSet presAssocID="{8EFDF9E4-B71D-4FD0-8C25-1005EF21C0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1B484103-B5CC-49BB-A3BC-AF799990D8CA}" type="pres">
      <dgm:prSet presAssocID="{E1AF720E-912C-4165-84A4-5820E50EBAD8}" presName="node" presStyleLbl="node1" presStyleIdx="5" presStyleCnt="8" custScaleX="262498" custScaleY="154966" custRadScaleRad="140553" custRadScaleInc="1345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6A92E0-CDA0-4752-B399-98C875F8E026}" type="pres">
      <dgm:prSet presAssocID="{E1AF720E-912C-4165-84A4-5820E50EBAD8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BACDCCE6-32EB-41B6-A9DD-91DC8FD48CB9}" type="pres">
      <dgm:prSet presAssocID="{7D3B726C-BF58-455C-9D20-3351D67C21C7}" presName="sibTrans" presStyleLbl="sibTrans2D1" presStyleIdx="5" presStyleCnt="8"/>
      <dgm:spPr/>
      <dgm:t>
        <a:bodyPr/>
        <a:lstStyle/>
        <a:p>
          <a:endParaRPr lang="ru-RU"/>
        </a:p>
      </dgm:t>
    </dgm:pt>
    <dgm:pt modelId="{5356B0E1-8162-4DE2-9CF6-6915C440583D}" type="pres">
      <dgm:prSet presAssocID="{9BFE8969-13FB-402C-9DD3-6A161DCD5DFE}" presName="node" presStyleLbl="node1" presStyleIdx="6" presStyleCnt="8" custScaleX="262498" custScaleY="120838" custRadScaleRad="131420" custRadScaleInc="380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6DBA81-B1B1-4CC7-8B5B-6FA5F77A66FF}" type="pres">
      <dgm:prSet presAssocID="{9BFE8969-13FB-402C-9DD3-6A161DCD5DFE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E4C76E3D-688C-4BFE-A395-BDB911363A6E}" type="pres">
      <dgm:prSet presAssocID="{ACC09EE7-33B0-4FC4-8D7D-D9066F8E0872}" presName="sibTrans" presStyleLbl="sibTrans2D1" presStyleIdx="6" presStyleCnt="8"/>
      <dgm:spPr/>
      <dgm:t>
        <a:bodyPr/>
        <a:lstStyle/>
        <a:p>
          <a:endParaRPr lang="ru-RU"/>
        </a:p>
      </dgm:t>
    </dgm:pt>
    <dgm:pt modelId="{2243B9A5-8E15-4393-A3CF-599F3170D614}" type="pres">
      <dgm:prSet presAssocID="{7B448054-BD1F-4DB8-B808-A907AB9AE9F6}" presName="node" presStyleLbl="node1" presStyleIdx="7" presStyleCnt="8" custScaleX="262498" custScaleY="105594" custRadScaleRad="150869" custRadScaleInc="-849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FFE346-36FD-4264-94A6-BC2A279F3788}" type="pres">
      <dgm:prSet presAssocID="{7B448054-BD1F-4DB8-B808-A907AB9AE9F6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81C46EE8-CFD4-48B7-B824-CCA63C8B9B22}" type="pres">
      <dgm:prSet presAssocID="{41397CD7-34BF-43EB-8507-012806C04D8F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F84590A3-7E68-49AF-ACDA-BB9E16B889E4}" type="presOf" srcId="{7AE1404B-1F1C-48F6-8465-26A7CA38A0B0}" destId="{C2771272-27CF-4F9F-AA54-787F32BBBE07}" srcOrd="0" destOrd="0" presId="urn:microsoft.com/office/officeart/2005/8/layout/radial6"/>
    <dgm:cxn modelId="{7DC24237-520E-4416-9EDD-38B14151966F}" type="presOf" srcId="{E1AF720E-912C-4165-84A4-5820E50EBAD8}" destId="{1B484103-B5CC-49BB-A3BC-AF799990D8CA}" srcOrd="0" destOrd="0" presId="urn:microsoft.com/office/officeart/2005/8/layout/radial6"/>
    <dgm:cxn modelId="{BAEEE5EF-7C1B-4CE4-984A-933EB7393E8B}" srcId="{7AE1404B-1F1C-48F6-8465-26A7CA38A0B0}" destId="{E1AF720E-912C-4165-84A4-5820E50EBAD8}" srcOrd="5" destOrd="0" parTransId="{4FBAC4A1-BE85-421A-A2C1-3C963026E450}" sibTransId="{7D3B726C-BF58-455C-9D20-3351D67C21C7}"/>
    <dgm:cxn modelId="{3D3B46ED-E357-4F99-91F0-F4F9C0A42165}" srcId="{7AE1404B-1F1C-48F6-8465-26A7CA38A0B0}" destId="{9BFE8969-13FB-402C-9DD3-6A161DCD5DFE}" srcOrd="6" destOrd="0" parTransId="{F1D3C5C1-5DC4-4BDE-9FB7-BF30D1A49211}" sibTransId="{ACC09EE7-33B0-4FC4-8D7D-D9066F8E0872}"/>
    <dgm:cxn modelId="{7E90073A-12EB-4121-A791-F4ACEE112447}" srcId="{986F66CF-7D7E-412B-ACFF-73FA4A5710E3}" destId="{7AE1404B-1F1C-48F6-8465-26A7CA38A0B0}" srcOrd="0" destOrd="0" parTransId="{479535F8-4837-4409-8375-66BA79BEB72E}" sibTransId="{C9323D64-ACE4-497A-9EB9-DB67F2293343}"/>
    <dgm:cxn modelId="{11C6EDEA-5086-40C3-BCA3-FB215B4DDECE}" type="presOf" srcId="{986F66CF-7D7E-412B-ACFF-73FA4A5710E3}" destId="{13A03BB4-0DB0-442B-976D-9E2F662E00AF}" srcOrd="0" destOrd="0" presId="urn:microsoft.com/office/officeart/2005/8/layout/radial6"/>
    <dgm:cxn modelId="{87D99FA7-633B-460C-912D-BADBAAA19ABA}" srcId="{7AE1404B-1F1C-48F6-8465-26A7CA38A0B0}" destId="{34BE101E-7B06-4AB2-9CC8-650D2E14A328}" srcOrd="0" destOrd="0" parTransId="{9B93B7E7-62A0-4408-8F77-3CA0B4AB977C}" sibTransId="{428CA93B-C0E8-4139-B292-C15430994F62}"/>
    <dgm:cxn modelId="{D0FC44AB-1083-427D-BA15-20303E723E51}" type="presOf" srcId="{212AE3C7-0F2E-4C48-9038-4E1DFEECE648}" destId="{2903352A-C723-4D92-8BD1-F54193A752E8}" srcOrd="0" destOrd="0" presId="urn:microsoft.com/office/officeart/2005/8/layout/radial6"/>
    <dgm:cxn modelId="{E6468AC6-03BA-44F5-A111-01A2C9AA2E6E}" type="presOf" srcId="{36E4F3B6-8DD8-4DE5-A120-B51436573A5D}" destId="{09577B85-9C24-4AFB-BBCF-5B6EE4ABDBCC}" srcOrd="0" destOrd="0" presId="urn:microsoft.com/office/officeart/2005/8/layout/radial6"/>
    <dgm:cxn modelId="{310EA9E9-FD0D-400E-ABB1-0BD397A9F74A}" type="presOf" srcId="{9BFE8969-13FB-402C-9DD3-6A161DCD5DFE}" destId="{5356B0E1-8162-4DE2-9CF6-6915C440583D}" srcOrd="0" destOrd="0" presId="urn:microsoft.com/office/officeart/2005/8/layout/radial6"/>
    <dgm:cxn modelId="{74DC41CC-5B39-4592-89BB-61C637614094}" type="presOf" srcId="{428CA93B-C0E8-4139-B292-C15430994F62}" destId="{1A87F541-6E74-4307-9CE0-B39223E5CA95}" srcOrd="0" destOrd="0" presId="urn:microsoft.com/office/officeart/2005/8/layout/radial6"/>
    <dgm:cxn modelId="{BF4AE5FD-CC48-45D2-B14C-C544F99986E1}" srcId="{7AE1404B-1F1C-48F6-8465-26A7CA38A0B0}" destId="{2806752B-5BD3-4C1F-9E01-F135D9C826FE}" srcOrd="3" destOrd="0" parTransId="{D6678E5B-3401-49B6-A5B6-9E2C17C44DC6}" sibTransId="{80368796-B66A-4FEA-928C-F467B493B30E}"/>
    <dgm:cxn modelId="{A5996FD1-15C6-4EAF-83CE-D20C13679088}" type="presOf" srcId="{80368796-B66A-4FEA-928C-F467B493B30E}" destId="{D336E3F1-8B08-444F-A4A5-486A16240F7C}" srcOrd="0" destOrd="0" presId="urn:microsoft.com/office/officeart/2005/8/layout/radial6"/>
    <dgm:cxn modelId="{5378E6A3-E9C3-4CBB-8825-D73E25E6671C}" srcId="{7AE1404B-1F1C-48F6-8465-26A7CA38A0B0}" destId="{457D5479-3190-4159-BAE4-C5C8ADB2286C}" srcOrd="2" destOrd="0" parTransId="{A04F5FCC-EDCD-4414-B36C-74564DCDC617}" sibTransId="{16E43C0E-5025-4B02-A12B-E8750D6E003A}"/>
    <dgm:cxn modelId="{CB3CEAB6-5849-455F-BA71-3A9D0634EC8D}" type="presOf" srcId="{ACC09EE7-33B0-4FC4-8D7D-D9066F8E0872}" destId="{E4C76E3D-688C-4BFE-A395-BDB911363A6E}" srcOrd="0" destOrd="0" presId="urn:microsoft.com/office/officeart/2005/8/layout/radial6"/>
    <dgm:cxn modelId="{4C453C17-70E2-4042-B0A0-28235C4FE134}" type="presOf" srcId="{AD086328-42E6-4038-8968-4EA045F7CF0E}" destId="{845E0088-4DF9-433D-BC84-CA6B21FB8774}" srcOrd="0" destOrd="0" presId="urn:microsoft.com/office/officeart/2005/8/layout/radial6"/>
    <dgm:cxn modelId="{49812C8D-BD8F-4CFB-B64A-5377E764CA88}" type="presOf" srcId="{7B448054-BD1F-4DB8-B808-A907AB9AE9F6}" destId="{2243B9A5-8E15-4393-A3CF-599F3170D614}" srcOrd="0" destOrd="0" presId="urn:microsoft.com/office/officeart/2005/8/layout/radial6"/>
    <dgm:cxn modelId="{4FFA3F69-822B-4B3F-B1E1-89EEECDDEE59}" type="presOf" srcId="{41397CD7-34BF-43EB-8507-012806C04D8F}" destId="{81C46EE8-CFD4-48B7-B824-CCA63C8B9B22}" srcOrd="0" destOrd="0" presId="urn:microsoft.com/office/officeart/2005/8/layout/radial6"/>
    <dgm:cxn modelId="{6343A1FD-38C6-4747-A0CA-C90D36CCA206}" srcId="{7AE1404B-1F1C-48F6-8465-26A7CA38A0B0}" destId="{212AE3C7-0F2E-4C48-9038-4E1DFEECE648}" srcOrd="4" destOrd="0" parTransId="{90759C3E-EE0B-4F62-BCC9-644B5BA324B9}" sibTransId="{8EFDF9E4-B71D-4FD0-8C25-1005EF21C02E}"/>
    <dgm:cxn modelId="{69A157FB-D0DE-4C83-A2DE-53592DAB3557}" type="presOf" srcId="{7D3B726C-BF58-455C-9D20-3351D67C21C7}" destId="{BACDCCE6-32EB-41B6-A9DD-91DC8FD48CB9}" srcOrd="0" destOrd="0" presId="urn:microsoft.com/office/officeart/2005/8/layout/radial6"/>
    <dgm:cxn modelId="{84AD40D3-BE68-4EF7-860D-D29B835048DE}" type="presOf" srcId="{16E43C0E-5025-4B02-A12B-E8750D6E003A}" destId="{8408641A-5520-4223-B287-2CF3375948FD}" srcOrd="0" destOrd="0" presId="urn:microsoft.com/office/officeart/2005/8/layout/radial6"/>
    <dgm:cxn modelId="{AE792510-902A-4001-82D8-0E1C34A407AC}" type="presOf" srcId="{2806752B-5BD3-4C1F-9E01-F135D9C826FE}" destId="{0D45D63D-91C6-4CBD-9A7E-8B57F668A8E9}" srcOrd="0" destOrd="0" presId="urn:microsoft.com/office/officeart/2005/8/layout/radial6"/>
    <dgm:cxn modelId="{1C407AB0-8A3F-43AA-B5D7-C5557F0D6E66}" srcId="{7AE1404B-1F1C-48F6-8465-26A7CA38A0B0}" destId="{7B448054-BD1F-4DB8-B808-A907AB9AE9F6}" srcOrd="7" destOrd="0" parTransId="{80C2BF13-EC7D-41E1-B4DA-BD20982257E1}" sibTransId="{41397CD7-34BF-43EB-8507-012806C04D8F}"/>
    <dgm:cxn modelId="{3565336A-FAEF-485E-A506-CA3C867BDD3A}" type="presOf" srcId="{8EFDF9E4-B71D-4FD0-8C25-1005EF21C02E}" destId="{018C802E-E8EE-41C8-8BAA-B2F01C39DAA2}" srcOrd="0" destOrd="0" presId="urn:microsoft.com/office/officeart/2005/8/layout/radial6"/>
    <dgm:cxn modelId="{16C57E5F-09E8-4729-9BF5-993A97298A0F}" type="presOf" srcId="{457D5479-3190-4159-BAE4-C5C8ADB2286C}" destId="{F4E02FC5-5AE7-4245-AB29-1ABD8AEB0F21}" srcOrd="0" destOrd="0" presId="urn:microsoft.com/office/officeart/2005/8/layout/radial6"/>
    <dgm:cxn modelId="{3EFF7720-2FFB-4CD6-AD6E-AEACF19F1A46}" srcId="{7AE1404B-1F1C-48F6-8465-26A7CA38A0B0}" destId="{AD086328-42E6-4038-8968-4EA045F7CF0E}" srcOrd="1" destOrd="0" parTransId="{6C2D5477-08B7-4FE1-B563-88E987AE78FE}" sibTransId="{36E4F3B6-8DD8-4DE5-A120-B51436573A5D}"/>
    <dgm:cxn modelId="{9F301796-66D7-4A30-A147-375B5DDF07E3}" type="presOf" srcId="{34BE101E-7B06-4AB2-9CC8-650D2E14A328}" destId="{8718CB4E-F65C-4E4A-89C4-26F421EC27CE}" srcOrd="0" destOrd="0" presId="urn:microsoft.com/office/officeart/2005/8/layout/radial6"/>
    <dgm:cxn modelId="{7535C21D-653C-47BB-A192-F060B24BD42F}" type="presParOf" srcId="{13A03BB4-0DB0-442B-976D-9E2F662E00AF}" destId="{C2771272-27CF-4F9F-AA54-787F32BBBE07}" srcOrd="0" destOrd="0" presId="urn:microsoft.com/office/officeart/2005/8/layout/radial6"/>
    <dgm:cxn modelId="{99073096-14EE-4B75-9D08-0422822E091D}" type="presParOf" srcId="{13A03BB4-0DB0-442B-976D-9E2F662E00AF}" destId="{8718CB4E-F65C-4E4A-89C4-26F421EC27CE}" srcOrd="1" destOrd="0" presId="urn:microsoft.com/office/officeart/2005/8/layout/radial6"/>
    <dgm:cxn modelId="{AE5D9484-9A09-448F-8F30-92135C37DC1B}" type="presParOf" srcId="{13A03BB4-0DB0-442B-976D-9E2F662E00AF}" destId="{F77850E8-ED66-4497-ADDC-2206A6355E98}" srcOrd="2" destOrd="0" presId="urn:microsoft.com/office/officeart/2005/8/layout/radial6"/>
    <dgm:cxn modelId="{A16C77A9-8D43-43B2-AF53-ED8180F2BDE7}" type="presParOf" srcId="{13A03BB4-0DB0-442B-976D-9E2F662E00AF}" destId="{1A87F541-6E74-4307-9CE0-B39223E5CA95}" srcOrd="3" destOrd="0" presId="urn:microsoft.com/office/officeart/2005/8/layout/radial6"/>
    <dgm:cxn modelId="{1C0D54AC-9261-4BEF-85E8-9C8C86450A0B}" type="presParOf" srcId="{13A03BB4-0DB0-442B-976D-9E2F662E00AF}" destId="{845E0088-4DF9-433D-BC84-CA6B21FB8774}" srcOrd="4" destOrd="0" presId="urn:microsoft.com/office/officeart/2005/8/layout/radial6"/>
    <dgm:cxn modelId="{B594A4D4-5935-492D-8E31-3160818F9F52}" type="presParOf" srcId="{13A03BB4-0DB0-442B-976D-9E2F662E00AF}" destId="{0A1313B0-7E47-435A-BBF3-FA9820F9A7C1}" srcOrd="5" destOrd="0" presId="urn:microsoft.com/office/officeart/2005/8/layout/radial6"/>
    <dgm:cxn modelId="{542C31AA-FE53-46E6-85FC-985D7103BD9F}" type="presParOf" srcId="{13A03BB4-0DB0-442B-976D-9E2F662E00AF}" destId="{09577B85-9C24-4AFB-BBCF-5B6EE4ABDBCC}" srcOrd="6" destOrd="0" presId="urn:microsoft.com/office/officeart/2005/8/layout/radial6"/>
    <dgm:cxn modelId="{D86BA912-9512-4BFC-8CE6-C183BFF73FC6}" type="presParOf" srcId="{13A03BB4-0DB0-442B-976D-9E2F662E00AF}" destId="{F4E02FC5-5AE7-4245-AB29-1ABD8AEB0F21}" srcOrd="7" destOrd="0" presId="urn:microsoft.com/office/officeart/2005/8/layout/radial6"/>
    <dgm:cxn modelId="{A088F9A6-D504-4F09-9C58-EABFB0A72358}" type="presParOf" srcId="{13A03BB4-0DB0-442B-976D-9E2F662E00AF}" destId="{3EDF1602-9463-4CBD-B73A-623E7C26D306}" srcOrd="8" destOrd="0" presId="urn:microsoft.com/office/officeart/2005/8/layout/radial6"/>
    <dgm:cxn modelId="{A8ED8EEA-F0B2-43B1-9016-D7FAC6D1E0F7}" type="presParOf" srcId="{13A03BB4-0DB0-442B-976D-9E2F662E00AF}" destId="{8408641A-5520-4223-B287-2CF3375948FD}" srcOrd="9" destOrd="0" presId="urn:microsoft.com/office/officeart/2005/8/layout/radial6"/>
    <dgm:cxn modelId="{7E0C4170-FC54-467F-B5D3-7F2858BB5390}" type="presParOf" srcId="{13A03BB4-0DB0-442B-976D-9E2F662E00AF}" destId="{0D45D63D-91C6-4CBD-9A7E-8B57F668A8E9}" srcOrd="10" destOrd="0" presId="urn:microsoft.com/office/officeart/2005/8/layout/radial6"/>
    <dgm:cxn modelId="{632328BF-9B64-4C02-94E4-BA535C866E07}" type="presParOf" srcId="{13A03BB4-0DB0-442B-976D-9E2F662E00AF}" destId="{A483A381-D5C5-40BC-AFFB-E4B0A9EBABBB}" srcOrd="11" destOrd="0" presId="urn:microsoft.com/office/officeart/2005/8/layout/radial6"/>
    <dgm:cxn modelId="{B958BE88-2C2B-4C62-A2BD-481FEB0960B6}" type="presParOf" srcId="{13A03BB4-0DB0-442B-976D-9E2F662E00AF}" destId="{D336E3F1-8B08-444F-A4A5-486A16240F7C}" srcOrd="12" destOrd="0" presId="urn:microsoft.com/office/officeart/2005/8/layout/radial6"/>
    <dgm:cxn modelId="{C433BFCB-0AB2-4D02-AF87-096FBF217794}" type="presParOf" srcId="{13A03BB4-0DB0-442B-976D-9E2F662E00AF}" destId="{2903352A-C723-4D92-8BD1-F54193A752E8}" srcOrd="13" destOrd="0" presId="urn:microsoft.com/office/officeart/2005/8/layout/radial6"/>
    <dgm:cxn modelId="{F5AD9E36-3687-4EE9-82E4-D551FB0CCF44}" type="presParOf" srcId="{13A03BB4-0DB0-442B-976D-9E2F662E00AF}" destId="{5E13081B-6CBB-430E-A0FE-BBBFF7C0ACB2}" srcOrd="14" destOrd="0" presId="urn:microsoft.com/office/officeart/2005/8/layout/radial6"/>
    <dgm:cxn modelId="{2DD76FF9-D4B0-40D3-ABBF-8292E2268827}" type="presParOf" srcId="{13A03BB4-0DB0-442B-976D-9E2F662E00AF}" destId="{018C802E-E8EE-41C8-8BAA-B2F01C39DAA2}" srcOrd="15" destOrd="0" presId="urn:microsoft.com/office/officeart/2005/8/layout/radial6"/>
    <dgm:cxn modelId="{7871EBDB-E0B8-4FB8-9952-CC1218AF231D}" type="presParOf" srcId="{13A03BB4-0DB0-442B-976D-9E2F662E00AF}" destId="{1B484103-B5CC-49BB-A3BC-AF799990D8CA}" srcOrd="16" destOrd="0" presId="urn:microsoft.com/office/officeart/2005/8/layout/radial6"/>
    <dgm:cxn modelId="{72467A02-70E1-45A7-915F-781B50EBD84A}" type="presParOf" srcId="{13A03BB4-0DB0-442B-976D-9E2F662E00AF}" destId="{E46A92E0-CDA0-4752-B399-98C875F8E026}" srcOrd="17" destOrd="0" presId="urn:microsoft.com/office/officeart/2005/8/layout/radial6"/>
    <dgm:cxn modelId="{7E1E7D8F-2C3D-4EC2-B328-65E103E84389}" type="presParOf" srcId="{13A03BB4-0DB0-442B-976D-9E2F662E00AF}" destId="{BACDCCE6-32EB-41B6-A9DD-91DC8FD48CB9}" srcOrd="18" destOrd="0" presId="urn:microsoft.com/office/officeart/2005/8/layout/radial6"/>
    <dgm:cxn modelId="{E588E4D6-2AD8-4927-9AD6-E17CB5B1DA02}" type="presParOf" srcId="{13A03BB4-0DB0-442B-976D-9E2F662E00AF}" destId="{5356B0E1-8162-4DE2-9CF6-6915C440583D}" srcOrd="19" destOrd="0" presId="urn:microsoft.com/office/officeart/2005/8/layout/radial6"/>
    <dgm:cxn modelId="{B31105E8-9F81-443C-AC12-039048F4CFBE}" type="presParOf" srcId="{13A03BB4-0DB0-442B-976D-9E2F662E00AF}" destId="{C36DBA81-B1B1-4CC7-8B5B-6FA5F77A66FF}" srcOrd="20" destOrd="0" presId="urn:microsoft.com/office/officeart/2005/8/layout/radial6"/>
    <dgm:cxn modelId="{AB455871-BB84-404D-AC71-96D372EB89A3}" type="presParOf" srcId="{13A03BB4-0DB0-442B-976D-9E2F662E00AF}" destId="{E4C76E3D-688C-4BFE-A395-BDB911363A6E}" srcOrd="21" destOrd="0" presId="urn:microsoft.com/office/officeart/2005/8/layout/radial6"/>
    <dgm:cxn modelId="{0315047E-F756-48BD-8ACB-95C778B583DE}" type="presParOf" srcId="{13A03BB4-0DB0-442B-976D-9E2F662E00AF}" destId="{2243B9A5-8E15-4393-A3CF-599F3170D614}" srcOrd="22" destOrd="0" presId="urn:microsoft.com/office/officeart/2005/8/layout/radial6"/>
    <dgm:cxn modelId="{C3CDD81D-3868-4DCE-95B8-1F120F506778}" type="presParOf" srcId="{13A03BB4-0DB0-442B-976D-9E2F662E00AF}" destId="{24FFE346-36FD-4264-94A6-BC2A279F3788}" srcOrd="23" destOrd="0" presId="urn:microsoft.com/office/officeart/2005/8/layout/radial6"/>
    <dgm:cxn modelId="{4D675AF2-1382-4A5F-B71C-6CD00F5269C6}" type="presParOf" srcId="{13A03BB4-0DB0-442B-976D-9E2F662E00AF}" destId="{81C46EE8-CFD4-48B7-B824-CCA63C8B9B2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3BF1FD-CCF3-4B8B-AFEF-9D3C54E3792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FB08B-510C-46CB-B640-F78F5E42356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Совет                                          </a:t>
          </a:r>
          <a:r>
            <a:rPr lang="ru-RU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Зеленчукского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         муниципального                                   района</a:t>
          </a:r>
          <a:endParaRPr lang="ru-RU" dirty="0"/>
        </a:p>
      </dgm:t>
    </dgm:pt>
    <dgm:pt modelId="{EF22B032-71A7-4CBE-A876-26DDC73F55DA}" type="parTrans" cxnId="{7861B3A5-410E-4894-8707-2DB3EE994D9A}">
      <dgm:prSet/>
      <dgm:spPr/>
      <dgm:t>
        <a:bodyPr/>
        <a:lstStyle/>
        <a:p>
          <a:endParaRPr lang="ru-RU"/>
        </a:p>
      </dgm:t>
    </dgm:pt>
    <dgm:pt modelId="{0ED67E78-FFE2-4DA9-8E08-FC825B72E6E3}" type="sibTrans" cxnId="{7861B3A5-410E-4894-8707-2DB3EE994D9A}">
      <dgm:prSet/>
      <dgm:spPr/>
      <dgm:t>
        <a:bodyPr/>
        <a:lstStyle/>
        <a:p>
          <a:endParaRPr lang="ru-RU"/>
        </a:p>
      </dgm:t>
    </dgm:pt>
    <dgm:pt modelId="{1968CB05-CDC5-4D03-AEB6-C2F0D1DFEF78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Администрация                         </a:t>
          </a:r>
          <a:r>
            <a:rPr lang="ru-RU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Зеленчукского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                        муниципального                                 района</a:t>
          </a:r>
          <a:endParaRPr lang="ru-RU" dirty="0"/>
        </a:p>
      </dgm:t>
    </dgm:pt>
    <dgm:pt modelId="{781EDEF3-EBAB-4E8A-9F04-11880543FCAB}" type="parTrans" cxnId="{C140FB05-5A8C-490D-BE92-422526C913DB}">
      <dgm:prSet/>
      <dgm:spPr/>
      <dgm:t>
        <a:bodyPr/>
        <a:lstStyle/>
        <a:p>
          <a:endParaRPr lang="ru-RU"/>
        </a:p>
      </dgm:t>
    </dgm:pt>
    <dgm:pt modelId="{C63966F9-824C-4E37-BD77-92AFDB5AD420}" type="sibTrans" cxnId="{C140FB05-5A8C-490D-BE92-422526C913DB}">
      <dgm:prSet/>
      <dgm:spPr/>
      <dgm:t>
        <a:bodyPr/>
        <a:lstStyle/>
        <a:p>
          <a:endParaRPr lang="ru-RU"/>
        </a:p>
      </dgm:t>
    </dgm:pt>
    <dgm:pt modelId="{1F708728-814E-4D43-A652-9D29EE22BC4C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Финансовое управление администрации                     </a:t>
          </a:r>
          <a:r>
            <a:rPr lang="ru-RU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Зеленчукского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                муниципального                                района</a:t>
          </a:r>
          <a:endParaRPr lang="ru-RU" dirty="0"/>
        </a:p>
      </dgm:t>
    </dgm:pt>
    <dgm:pt modelId="{BC045AA1-B383-4CBE-8A8C-10FC42D1ADE4}" type="parTrans" cxnId="{6D2918CF-A73B-44E0-879A-E3BA963F3BF1}">
      <dgm:prSet/>
      <dgm:spPr/>
      <dgm:t>
        <a:bodyPr/>
        <a:lstStyle/>
        <a:p>
          <a:endParaRPr lang="ru-RU"/>
        </a:p>
      </dgm:t>
    </dgm:pt>
    <dgm:pt modelId="{384D9B5F-7BCC-4D25-B6E1-2FE27B9F9410}" type="sibTrans" cxnId="{6D2918CF-A73B-44E0-879A-E3BA963F3BF1}">
      <dgm:prSet/>
      <dgm:spPr/>
      <dgm:t>
        <a:bodyPr/>
        <a:lstStyle/>
        <a:p>
          <a:endParaRPr lang="ru-RU"/>
        </a:p>
      </dgm:t>
    </dgm:pt>
    <dgm:pt modelId="{026C0AAB-E0CE-419C-8BC7-121FD53E6023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Управление образования администрации     </a:t>
          </a:r>
          <a:r>
            <a:rPr lang="ru-RU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Зеленчукского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                     муниципального                                  района</a:t>
          </a:r>
          <a:endParaRPr lang="ru-RU" dirty="0"/>
        </a:p>
      </dgm:t>
    </dgm:pt>
    <dgm:pt modelId="{7B9A1EDB-1D97-4A7D-BC44-8109E1464B6C}" type="parTrans" cxnId="{D17DEAB9-4619-4EF5-9761-759C292CEE92}">
      <dgm:prSet/>
      <dgm:spPr/>
      <dgm:t>
        <a:bodyPr/>
        <a:lstStyle/>
        <a:p>
          <a:endParaRPr lang="ru-RU"/>
        </a:p>
      </dgm:t>
    </dgm:pt>
    <dgm:pt modelId="{BDB1B636-139D-4039-9DB3-BA017A43F600}" type="sibTrans" cxnId="{D17DEAB9-4619-4EF5-9761-759C292CEE92}">
      <dgm:prSet/>
      <dgm:spPr/>
      <dgm:t>
        <a:bodyPr/>
        <a:lstStyle/>
        <a:p>
          <a:endParaRPr lang="ru-RU"/>
        </a:p>
      </dgm:t>
    </dgm:pt>
    <dgm:pt modelId="{5F8B630B-3EAE-4E85-8A6C-D84731F1922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Отдел культуры       администрации                     </a:t>
          </a:r>
          <a:r>
            <a:rPr lang="ru-RU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Зеленчукского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                муниципального                                района</a:t>
          </a:r>
          <a:endParaRPr lang="ru-RU" dirty="0"/>
        </a:p>
      </dgm:t>
    </dgm:pt>
    <dgm:pt modelId="{E04A7CD0-C6CD-4F1C-A1AB-09F1411A3349}" type="parTrans" cxnId="{F163016C-988D-44DD-84AF-D5EEB3AFB011}">
      <dgm:prSet/>
      <dgm:spPr/>
      <dgm:t>
        <a:bodyPr/>
        <a:lstStyle/>
        <a:p>
          <a:endParaRPr lang="ru-RU"/>
        </a:p>
      </dgm:t>
    </dgm:pt>
    <dgm:pt modelId="{8BB755F2-66AA-4282-8992-532762E88138}" type="sibTrans" cxnId="{F163016C-988D-44DD-84AF-D5EEB3AFB011}">
      <dgm:prSet/>
      <dgm:spPr/>
      <dgm:t>
        <a:bodyPr/>
        <a:lstStyle/>
        <a:p>
          <a:endParaRPr lang="ru-RU"/>
        </a:p>
      </dgm:t>
    </dgm:pt>
    <dgm:pt modelId="{A280E0E0-DBD7-47AB-A9B7-8332CA95635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Управление труда и социального развития        администрации                     </a:t>
          </a:r>
          <a:r>
            <a:rPr lang="ru-RU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Зеленчукского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                муниципального                                района</a:t>
          </a:r>
          <a:endParaRPr lang="ru-RU" dirty="0"/>
        </a:p>
      </dgm:t>
    </dgm:pt>
    <dgm:pt modelId="{82F8859C-1C17-40A7-8B6C-64CFDB286DAD}" type="parTrans" cxnId="{65B68464-3F72-42C0-8DE4-17AE969C6F89}">
      <dgm:prSet/>
      <dgm:spPr/>
      <dgm:t>
        <a:bodyPr/>
        <a:lstStyle/>
        <a:p>
          <a:endParaRPr lang="ru-RU"/>
        </a:p>
      </dgm:t>
    </dgm:pt>
    <dgm:pt modelId="{A57F6559-7C6F-444C-BCA0-7C94CA3AD46E}" type="sibTrans" cxnId="{65B68464-3F72-42C0-8DE4-17AE969C6F89}">
      <dgm:prSet/>
      <dgm:spPr/>
      <dgm:t>
        <a:bodyPr/>
        <a:lstStyle/>
        <a:p>
          <a:endParaRPr lang="ru-RU"/>
        </a:p>
      </dgm:t>
    </dgm:pt>
    <dgm:pt modelId="{468799CE-B243-4A86-81C3-5ADFC6EAA719}" type="pres">
      <dgm:prSet presAssocID="{423BF1FD-CCF3-4B8B-AFEF-9D3C54E379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73ED69-0662-418B-91A3-7B214C088D1E}" type="pres">
      <dgm:prSet presAssocID="{A6BFB08B-510C-46CB-B640-F78F5E42356F}" presName="node" presStyleLbl="node1" presStyleIdx="0" presStyleCnt="6" custLinFactNeighborX="4001" custLinFactNeighborY="5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FD1DF-9C59-41EE-ADC2-204FCF1C22E1}" type="pres">
      <dgm:prSet presAssocID="{0ED67E78-FFE2-4DA9-8E08-FC825B72E6E3}" presName="sibTrans" presStyleCnt="0"/>
      <dgm:spPr/>
    </dgm:pt>
    <dgm:pt modelId="{25C87F84-A93B-46A1-938A-E3E2D60333EA}" type="pres">
      <dgm:prSet presAssocID="{1968CB05-CDC5-4D03-AEB6-C2F0D1DFEF78}" presName="node" presStyleLbl="node1" presStyleIdx="1" presStyleCnt="6" custLinFactNeighborX="399" custLinFactNeighborY="3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6FB74-4082-4703-BA97-837649719881}" type="pres">
      <dgm:prSet presAssocID="{C63966F9-824C-4E37-BD77-92AFDB5AD420}" presName="sibTrans" presStyleCnt="0"/>
      <dgm:spPr/>
    </dgm:pt>
    <dgm:pt modelId="{C7665B6A-987C-4211-965C-7A41EA68E1ED}" type="pres">
      <dgm:prSet presAssocID="{1F708728-814E-4D43-A652-9D29EE22BC4C}" presName="node" presStyleLbl="node1" presStyleIdx="2" presStyleCnt="6" custLinFactY="19658" custLinFactNeighborX="-400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34B8A-74E4-4C9A-8AA4-7998185EFC63}" type="pres">
      <dgm:prSet presAssocID="{384D9B5F-7BCC-4D25-B6E1-2FE27B9F9410}" presName="sibTrans" presStyleCnt="0"/>
      <dgm:spPr/>
    </dgm:pt>
    <dgm:pt modelId="{84CF5546-4FD2-427C-8E6E-C78C51AB4255}" type="pres">
      <dgm:prSet presAssocID="{026C0AAB-E0CE-419C-8BC7-121FD53E6023}" presName="node" presStyleLbl="node1" presStyleIdx="3" presStyleCnt="6" custLinFactX="100000" custLinFactY="-11008" custLinFactNeighborX="1167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8FF6D-01B8-4423-8505-E251EDCD188B}" type="pres">
      <dgm:prSet presAssocID="{BDB1B636-139D-4039-9DB3-BA017A43F600}" presName="sibTrans" presStyleCnt="0"/>
      <dgm:spPr/>
    </dgm:pt>
    <dgm:pt modelId="{E6267399-8DBC-4CD4-BE6E-772B2F2F4C16}" type="pres">
      <dgm:prSet presAssocID="{5F8B630B-3EAE-4E85-8A6C-D84731F19229}" presName="node" presStyleLbl="node1" presStyleIdx="4" presStyleCnt="6" custLinFactX="-5999" custLinFactNeighborX="-100000" custLinFactNeighborY="2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AFCA9-B959-4AB9-974A-0818CF74E476}" type="pres">
      <dgm:prSet presAssocID="{8BB755F2-66AA-4282-8992-532762E88138}" presName="sibTrans" presStyleCnt="0"/>
      <dgm:spPr/>
    </dgm:pt>
    <dgm:pt modelId="{558843C1-3AB9-4BBC-8E9C-3916667710AB}" type="pres">
      <dgm:prSet presAssocID="{A280E0E0-DBD7-47AB-A9B7-8332CA956356}" presName="node" presStyleLbl="node1" presStyleIdx="5" presStyleCnt="6" custLinFactX="-10399" custLinFactNeighborX="-100000" custLinFactNeighborY="2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7DEAB9-4619-4EF5-9761-759C292CEE92}" srcId="{423BF1FD-CCF3-4B8B-AFEF-9D3C54E37925}" destId="{026C0AAB-E0CE-419C-8BC7-121FD53E6023}" srcOrd="3" destOrd="0" parTransId="{7B9A1EDB-1D97-4A7D-BC44-8109E1464B6C}" sibTransId="{BDB1B636-139D-4039-9DB3-BA017A43F600}"/>
    <dgm:cxn modelId="{ADF4E63B-56B9-410F-83A3-85DCAEE70784}" type="presOf" srcId="{A6BFB08B-510C-46CB-B640-F78F5E42356F}" destId="{A973ED69-0662-418B-91A3-7B214C088D1E}" srcOrd="0" destOrd="0" presId="urn:microsoft.com/office/officeart/2005/8/layout/default"/>
    <dgm:cxn modelId="{7861B3A5-410E-4894-8707-2DB3EE994D9A}" srcId="{423BF1FD-CCF3-4B8B-AFEF-9D3C54E37925}" destId="{A6BFB08B-510C-46CB-B640-F78F5E42356F}" srcOrd="0" destOrd="0" parTransId="{EF22B032-71A7-4CBE-A876-26DDC73F55DA}" sibTransId="{0ED67E78-FFE2-4DA9-8E08-FC825B72E6E3}"/>
    <dgm:cxn modelId="{16138952-1ABE-4F23-A19F-57DF5A1EF818}" type="presOf" srcId="{423BF1FD-CCF3-4B8B-AFEF-9D3C54E37925}" destId="{468799CE-B243-4A86-81C3-5ADFC6EAA719}" srcOrd="0" destOrd="0" presId="urn:microsoft.com/office/officeart/2005/8/layout/default"/>
    <dgm:cxn modelId="{6D2918CF-A73B-44E0-879A-E3BA963F3BF1}" srcId="{423BF1FD-CCF3-4B8B-AFEF-9D3C54E37925}" destId="{1F708728-814E-4D43-A652-9D29EE22BC4C}" srcOrd="2" destOrd="0" parTransId="{BC045AA1-B383-4CBE-8A8C-10FC42D1ADE4}" sibTransId="{384D9B5F-7BCC-4D25-B6E1-2FE27B9F9410}"/>
    <dgm:cxn modelId="{D5612647-85F7-40BD-BB12-8653CC6E812D}" type="presOf" srcId="{1F708728-814E-4D43-A652-9D29EE22BC4C}" destId="{C7665B6A-987C-4211-965C-7A41EA68E1ED}" srcOrd="0" destOrd="0" presId="urn:microsoft.com/office/officeart/2005/8/layout/default"/>
    <dgm:cxn modelId="{65B68464-3F72-42C0-8DE4-17AE969C6F89}" srcId="{423BF1FD-CCF3-4B8B-AFEF-9D3C54E37925}" destId="{A280E0E0-DBD7-47AB-A9B7-8332CA956356}" srcOrd="5" destOrd="0" parTransId="{82F8859C-1C17-40A7-8B6C-64CFDB286DAD}" sibTransId="{A57F6559-7C6F-444C-BCA0-7C94CA3AD46E}"/>
    <dgm:cxn modelId="{069D7CCB-215F-4277-8FFE-C281C9A13040}" type="presOf" srcId="{5F8B630B-3EAE-4E85-8A6C-D84731F19229}" destId="{E6267399-8DBC-4CD4-BE6E-772B2F2F4C16}" srcOrd="0" destOrd="0" presId="urn:microsoft.com/office/officeart/2005/8/layout/default"/>
    <dgm:cxn modelId="{C140FB05-5A8C-490D-BE92-422526C913DB}" srcId="{423BF1FD-CCF3-4B8B-AFEF-9D3C54E37925}" destId="{1968CB05-CDC5-4D03-AEB6-C2F0D1DFEF78}" srcOrd="1" destOrd="0" parTransId="{781EDEF3-EBAB-4E8A-9F04-11880543FCAB}" sibTransId="{C63966F9-824C-4E37-BD77-92AFDB5AD420}"/>
    <dgm:cxn modelId="{285FD833-03D8-4147-B66A-6478C8A1D4DD}" type="presOf" srcId="{A280E0E0-DBD7-47AB-A9B7-8332CA956356}" destId="{558843C1-3AB9-4BBC-8E9C-3916667710AB}" srcOrd="0" destOrd="0" presId="urn:microsoft.com/office/officeart/2005/8/layout/default"/>
    <dgm:cxn modelId="{5022C293-838C-4266-A52A-520802B19B53}" type="presOf" srcId="{026C0AAB-E0CE-419C-8BC7-121FD53E6023}" destId="{84CF5546-4FD2-427C-8E6E-C78C51AB4255}" srcOrd="0" destOrd="0" presId="urn:microsoft.com/office/officeart/2005/8/layout/default"/>
    <dgm:cxn modelId="{1396672F-BC5B-40A1-A6D5-3CFF2BC37BC4}" type="presOf" srcId="{1968CB05-CDC5-4D03-AEB6-C2F0D1DFEF78}" destId="{25C87F84-A93B-46A1-938A-E3E2D60333EA}" srcOrd="0" destOrd="0" presId="urn:microsoft.com/office/officeart/2005/8/layout/default"/>
    <dgm:cxn modelId="{F163016C-988D-44DD-84AF-D5EEB3AFB011}" srcId="{423BF1FD-CCF3-4B8B-AFEF-9D3C54E37925}" destId="{5F8B630B-3EAE-4E85-8A6C-D84731F19229}" srcOrd="4" destOrd="0" parTransId="{E04A7CD0-C6CD-4F1C-A1AB-09F1411A3349}" sibTransId="{8BB755F2-66AA-4282-8992-532762E88138}"/>
    <dgm:cxn modelId="{06809A81-44AF-482E-8156-98865C8C38D6}" type="presParOf" srcId="{468799CE-B243-4A86-81C3-5ADFC6EAA719}" destId="{A973ED69-0662-418B-91A3-7B214C088D1E}" srcOrd="0" destOrd="0" presId="urn:microsoft.com/office/officeart/2005/8/layout/default"/>
    <dgm:cxn modelId="{EA791969-EA08-4FBB-8F80-9D22F3B31FB7}" type="presParOf" srcId="{468799CE-B243-4A86-81C3-5ADFC6EAA719}" destId="{AD5FD1DF-9C59-41EE-ADC2-204FCF1C22E1}" srcOrd="1" destOrd="0" presId="urn:microsoft.com/office/officeart/2005/8/layout/default"/>
    <dgm:cxn modelId="{FD047477-8E74-4235-B219-09478FF3DF71}" type="presParOf" srcId="{468799CE-B243-4A86-81C3-5ADFC6EAA719}" destId="{25C87F84-A93B-46A1-938A-E3E2D60333EA}" srcOrd="2" destOrd="0" presId="urn:microsoft.com/office/officeart/2005/8/layout/default"/>
    <dgm:cxn modelId="{620E4D42-188E-45C2-B965-0C61E57F9872}" type="presParOf" srcId="{468799CE-B243-4A86-81C3-5ADFC6EAA719}" destId="{98D6FB74-4082-4703-BA97-837649719881}" srcOrd="3" destOrd="0" presId="urn:microsoft.com/office/officeart/2005/8/layout/default"/>
    <dgm:cxn modelId="{6FFBD01E-F53C-4C11-B1A8-574B9052DCF2}" type="presParOf" srcId="{468799CE-B243-4A86-81C3-5ADFC6EAA719}" destId="{C7665B6A-987C-4211-965C-7A41EA68E1ED}" srcOrd="4" destOrd="0" presId="urn:microsoft.com/office/officeart/2005/8/layout/default"/>
    <dgm:cxn modelId="{C8CB63B4-F8B7-45C5-AA5D-67662FFB64C9}" type="presParOf" srcId="{468799CE-B243-4A86-81C3-5ADFC6EAA719}" destId="{16034B8A-74E4-4C9A-8AA4-7998185EFC63}" srcOrd="5" destOrd="0" presId="urn:microsoft.com/office/officeart/2005/8/layout/default"/>
    <dgm:cxn modelId="{0643078D-B1CC-463B-A2EE-970AF73EBC1E}" type="presParOf" srcId="{468799CE-B243-4A86-81C3-5ADFC6EAA719}" destId="{84CF5546-4FD2-427C-8E6E-C78C51AB4255}" srcOrd="6" destOrd="0" presId="urn:microsoft.com/office/officeart/2005/8/layout/default"/>
    <dgm:cxn modelId="{3E84157F-31C3-4702-9D8D-F432E77B96A7}" type="presParOf" srcId="{468799CE-B243-4A86-81C3-5ADFC6EAA719}" destId="{CC48FF6D-01B8-4423-8505-E251EDCD188B}" srcOrd="7" destOrd="0" presId="urn:microsoft.com/office/officeart/2005/8/layout/default"/>
    <dgm:cxn modelId="{5B9154A5-8376-43C8-8693-06105FA7C2E4}" type="presParOf" srcId="{468799CE-B243-4A86-81C3-5ADFC6EAA719}" destId="{E6267399-8DBC-4CD4-BE6E-772B2F2F4C16}" srcOrd="8" destOrd="0" presId="urn:microsoft.com/office/officeart/2005/8/layout/default"/>
    <dgm:cxn modelId="{5D430E5C-8079-4126-8227-6CF06517F0FA}" type="presParOf" srcId="{468799CE-B243-4A86-81C3-5ADFC6EAA719}" destId="{A99AFCA9-B959-4AB9-974A-0818CF74E476}" srcOrd="9" destOrd="0" presId="urn:microsoft.com/office/officeart/2005/8/layout/default"/>
    <dgm:cxn modelId="{2968D93A-781D-4EEF-9965-36578E07B257}" type="presParOf" srcId="{468799CE-B243-4A86-81C3-5ADFC6EAA719}" destId="{558843C1-3AB9-4BBC-8E9C-3916667710AB}" srcOrd="10" destOrd="0" presId="urn:microsoft.com/office/officeart/2005/8/layout/default"/>
  </dgm:cxnLst>
  <dgm:bg>
    <a:solidFill>
      <a:schemeClr val="accent2">
        <a:lumMod val="20000"/>
        <a:lumOff val="80000"/>
      </a:schemeClr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1495D0-DD3A-450D-856C-5D0C03E5352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838F09-4280-4F19-B807-F914446CD627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gm:spPr>
      <dgm:t>
        <a:bodyPr vert="horz"/>
        <a:lstStyle/>
        <a:p>
          <a:pPr rtl="0"/>
          <a:r>
            <a: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 </a:t>
          </a:r>
          <a:r>
            <a: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920783,6</a:t>
          </a:r>
          <a:endParaRPr lang="ru-RU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1D716B-CE43-49C7-8B58-70B112549CB7}" type="parTrans" cxnId="{8664B948-8CA9-4D55-8AA3-EC0796B6C653}">
      <dgm:prSet/>
      <dgm:spPr/>
      <dgm:t>
        <a:bodyPr/>
        <a:lstStyle/>
        <a:p>
          <a:endParaRPr lang="ru-RU"/>
        </a:p>
      </dgm:t>
    </dgm:pt>
    <dgm:pt modelId="{E80613B2-0C3B-4758-86DF-7A5FF876E32B}" type="sibTrans" cxnId="{8664B948-8CA9-4D55-8AA3-EC0796B6C653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21557773-ABB0-4D77-BECB-868DEBCEA8C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gm:spPr>
      <dgm:t>
        <a:bodyPr/>
        <a:lstStyle/>
        <a:p>
          <a:pPr rtl="0"/>
          <a:r>
            <a: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 </a:t>
          </a:r>
          <a:r>
            <a: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920783,6</a:t>
          </a:r>
          <a:endParaRPr lang="ru-RU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583E5F-25F2-4E5D-8D87-A206ECA1467F}" type="parTrans" cxnId="{FBE1CA6D-940E-4059-87ED-34089E977D4D}">
      <dgm:prSet/>
      <dgm:spPr/>
      <dgm:t>
        <a:bodyPr/>
        <a:lstStyle/>
        <a:p>
          <a:endParaRPr lang="ru-RU"/>
        </a:p>
      </dgm:t>
    </dgm:pt>
    <dgm:pt modelId="{C289646B-BD19-40B8-A181-6DF77F15F1BD}" type="sibTrans" cxnId="{FBE1CA6D-940E-4059-87ED-34089E977D4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9259BF49-089A-40C4-91F4-46F9E17BC345}" type="pres">
      <dgm:prSet presAssocID="{811495D0-DD3A-450D-856C-5D0C03E535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DE8639-8B7E-46B4-BE5A-D8117E61C3EF}" type="pres">
      <dgm:prSet presAssocID="{00838F09-4280-4F19-B807-F914446CD627}" presName="node" presStyleLbl="node1" presStyleIdx="0" presStyleCnt="2" custAng="0" custRadScaleRad="100081" custRadScaleInc="1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B389D-9076-4B1E-BF5C-E9DAD462D263}" type="pres">
      <dgm:prSet presAssocID="{E80613B2-0C3B-4758-86DF-7A5FF876E32B}" presName="sibTrans" presStyleLbl="sibTrans2D1" presStyleIdx="0" presStyleCnt="2" custScaleY="56997" custLinFactNeighborX="4612" custLinFactNeighborY="95641"/>
      <dgm:spPr/>
      <dgm:t>
        <a:bodyPr/>
        <a:lstStyle/>
        <a:p>
          <a:endParaRPr lang="ru-RU"/>
        </a:p>
      </dgm:t>
    </dgm:pt>
    <dgm:pt modelId="{FBEAD105-71D5-4A9B-8FEE-24EF6862177B}" type="pres">
      <dgm:prSet presAssocID="{E80613B2-0C3B-4758-86DF-7A5FF876E32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0DE0D01-D9D1-4E5F-9721-3FB81E8F843C}" type="pres">
      <dgm:prSet presAssocID="{21557773-ABB0-4D77-BECB-868DEBCEA8CD}" presName="node" presStyleLbl="node1" presStyleIdx="1" presStyleCnt="2" custRadScaleRad="97967" custRadScaleInc="-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4835E-9AAE-4F64-A4E3-D268E68D5898}" type="pres">
      <dgm:prSet presAssocID="{C289646B-BD19-40B8-A181-6DF77F15F1BD}" presName="sibTrans" presStyleLbl="sibTrans2D1" presStyleIdx="1" presStyleCnt="2" custScaleY="59692" custLinFactNeighborX="-1077" custLinFactNeighborY="-99869"/>
      <dgm:spPr/>
      <dgm:t>
        <a:bodyPr/>
        <a:lstStyle/>
        <a:p>
          <a:endParaRPr lang="ru-RU"/>
        </a:p>
      </dgm:t>
    </dgm:pt>
    <dgm:pt modelId="{8CFDD62F-A2D4-4F40-9B5A-40A7F8314A57}" type="pres">
      <dgm:prSet presAssocID="{C289646B-BD19-40B8-A181-6DF77F15F1BD}" presName="connectorText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FBE1CA6D-940E-4059-87ED-34089E977D4D}" srcId="{811495D0-DD3A-450D-856C-5D0C03E5352A}" destId="{21557773-ABB0-4D77-BECB-868DEBCEA8CD}" srcOrd="1" destOrd="0" parTransId="{04583E5F-25F2-4E5D-8D87-A206ECA1467F}" sibTransId="{C289646B-BD19-40B8-A181-6DF77F15F1BD}"/>
    <dgm:cxn modelId="{C12A88B2-1095-41E0-A9BD-D7A06B526DCE}" type="presOf" srcId="{E80613B2-0C3B-4758-86DF-7A5FF876E32B}" destId="{522B389D-9076-4B1E-BF5C-E9DAD462D263}" srcOrd="0" destOrd="0" presId="urn:microsoft.com/office/officeart/2005/8/layout/cycle2"/>
    <dgm:cxn modelId="{6B3AB8E7-63BB-4B49-9993-BF9613D25A7E}" type="presOf" srcId="{21557773-ABB0-4D77-BECB-868DEBCEA8CD}" destId="{10DE0D01-D9D1-4E5F-9721-3FB81E8F843C}" srcOrd="0" destOrd="0" presId="urn:microsoft.com/office/officeart/2005/8/layout/cycle2"/>
    <dgm:cxn modelId="{8664B948-8CA9-4D55-8AA3-EC0796B6C653}" srcId="{811495D0-DD3A-450D-856C-5D0C03E5352A}" destId="{00838F09-4280-4F19-B807-F914446CD627}" srcOrd="0" destOrd="0" parTransId="{EE1D716B-CE43-49C7-8B58-70B112549CB7}" sibTransId="{E80613B2-0C3B-4758-86DF-7A5FF876E32B}"/>
    <dgm:cxn modelId="{12F00D5E-9909-4598-8B10-9A0CB394AD2A}" type="presOf" srcId="{811495D0-DD3A-450D-856C-5D0C03E5352A}" destId="{9259BF49-089A-40C4-91F4-46F9E17BC345}" srcOrd="0" destOrd="0" presId="urn:microsoft.com/office/officeart/2005/8/layout/cycle2"/>
    <dgm:cxn modelId="{17AE1D84-B5C8-4C77-A50C-A220CBA5DBC9}" type="presOf" srcId="{00838F09-4280-4F19-B807-F914446CD627}" destId="{06DE8639-8B7E-46B4-BE5A-D8117E61C3EF}" srcOrd="0" destOrd="0" presId="urn:microsoft.com/office/officeart/2005/8/layout/cycle2"/>
    <dgm:cxn modelId="{418D738E-CA67-42B3-B1E3-6D4BE5FE63E7}" type="presOf" srcId="{E80613B2-0C3B-4758-86DF-7A5FF876E32B}" destId="{FBEAD105-71D5-4A9B-8FEE-24EF6862177B}" srcOrd="1" destOrd="0" presId="urn:microsoft.com/office/officeart/2005/8/layout/cycle2"/>
    <dgm:cxn modelId="{A7039583-9769-4B27-8988-B27C2F48E674}" type="presOf" srcId="{C289646B-BD19-40B8-A181-6DF77F15F1BD}" destId="{C914835E-9AAE-4F64-A4E3-D268E68D5898}" srcOrd="0" destOrd="0" presId="urn:microsoft.com/office/officeart/2005/8/layout/cycle2"/>
    <dgm:cxn modelId="{30E03299-01F5-4A9B-A9AA-6E2A45F54FD1}" type="presOf" srcId="{C289646B-BD19-40B8-A181-6DF77F15F1BD}" destId="{8CFDD62F-A2D4-4F40-9B5A-40A7F8314A57}" srcOrd="1" destOrd="0" presId="urn:microsoft.com/office/officeart/2005/8/layout/cycle2"/>
    <dgm:cxn modelId="{7487EF63-B775-4C1C-9E6A-46AAA84AECFA}" type="presParOf" srcId="{9259BF49-089A-40C4-91F4-46F9E17BC345}" destId="{06DE8639-8B7E-46B4-BE5A-D8117E61C3EF}" srcOrd="0" destOrd="0" presId="urn:microsoft.com/office/officeart/2005/8/layout/cycle2"/>
    <dgm:cxn modelId="{70319AC2-04CD-4E55-9139-9F1D2C7964DE}" type="presParOf" srcId="{9259BF49-089A-40C4-91F4-46F9E17BC345}" destId="{522B389D-9076-4B1E-BF5C-E9DAD462D263}" srcOrd="1" destOrd="0" presId="urn:microsoft.com/office/officeart/2005/8/layout/cycle2"/>
    <dgm:cxn modelId="{85EAFEFC-A21B-4667-A72A-D930057D135C}" type="presParOf" srcId="{522B389D-9076-4B1E-BF5C-E9DAD462D263}" destId="{FBEAD105-71D5-4A9B-8FEE-24EF6862177B}" srcOrd="0" destOrd="0" presId="urn:microsoft.com/office/officeart/2005/8/layout/cycle2"/>
    <dgm:cxn modelId="{C215A28C-C86D-4C3E-84FC-4E2B594BE90F}" type="presParOf" srcId="{9259BF49-089A-40C4-91F4-46F9E17BC345}" destId="{10DE0D01-D9D1-4E5F-9721-3FB81E8F843C}" srcOrd="2" destOrd="0" presId="urn:microsoft.com/office/officeart/2005/8/layout/cycle2"/>
    <dgm:cxn modelId="{6C3EA091-5286-491F-8A79-96F45360E5D2}" type="presParOf" srcId="{9259BF49-089A-40C4-91F4-46F9E17BC345}" destId="{C914835E-9AAE-4F64-A4E3-D268E68D5898}" srcOrd="3" destOrd="0" presId="urn:microsoft.com/office/officeart/2005/8/layout/cycle2"/>
    <dgm:cxn modelId="{5FD112D0-C669-4E81-9CEF-36B7FA13A58F}" type="presParOf" srcId="{C914835E-9AAE-4F64-A4E3-D268E68D5898}" destId="{8CFDD62F-A2D4-4F40-9B5A-40A7F8314A5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47294F-F0A3-4189-89C9-EF2055CDE4CE}" type="doc">
      <dgm:prSet loTypeId="urn:microsoft.com/office/officeart/2005/8/layout/target3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657559C-AF5F-475D-9C03-0316D15A7212}">
      <dgm:prSet/>
      <dgm:spPr/>
      <dgm:t>
        <a:bodyPr/>
        <a:lstStyle/>
        <a:p>
          <a:pPr rtl="0"/>
          <a:r>
            <a:rPr lang="ru-RU" smtClean="0"/>
            <a:t>в расчете</a:t>
          </a:r>
          <a:endParaRPr lang="ru-RU"/>
        </a:p>
      </dgm:t>
    </dgm:pt>
    <dgm:pt modelId="{0121A1F5-6803-4883-928E-2FC3C0B16FCE}" type="parTrans" cxnId="{F6D73A9D-96C3-4281-9636-B4B2D07F9536}">
      <dgm:prSet/>
      <dgm:spPr/>
      <dgm:t>
        <a:bodyPr/>
        <a:lstStyle/>
        <a:p>
          <a:endParaRPr lang="ru-RU"/>
        </a:p>
      </dgm:t>
    </dgm:pt>
    <dgm:pt modelId="{1655259A-5DB2-4C85-928B-02EC409FFB56}" type="sibTrans" cxnId="{F6D73A9D-96C3-4281-9636-B4B2D07F9536}">
      <dgm:prSet/>
      <dgm:spPr/>
      <dgm:t>
        <a:bodyPr/>
        <a:lstStyle/>
        <a:p>
          <a:endParaRPr lang="ru-RU"/>
        </a:p>
      </dgm:t>
    </dgm:pt>
    <dgm:pt modelId="{A211B5A5-29B0-4972-9883-64A2A9C2FF9F}">
      <dgm:prSet/>
      <dgm:spPr/>
      <dgm:t>
        <a:bodyPr/>
        <a:lstStyle/>
        <a:p>
          <a:pPr rtl="0"/>
          <a:r>
            <a:rPr lang="ru-RU" smtClean="0"/>
            <a:t>на 1 человека  =</a:t>
          </a:r>
          <a:endParaRPr lang="ru-RU"/>
        </a:p>
      </dgm:t>
    </dgm:pt>
    <dgm:pt modelId="{FF18C9AA-5D44-4C1F-AA63-507E8E56E0A7}" type="parTrans" cxnId="{809E940E-6322-4B6A-9053-6D7DB6AFA986}">
      <dgm:prSet/>
      <dgm:spPr/>
      <dgm:t>
        <a:bodyPr/>
        <a:lstStyle/>
        <a:p>
          <a:endParaRPr lang="ru-RU"/>
        </a:p>
      </dgm:t>
    </dgm:pt>
    <dgm:pt modelId="{D8EA081E-958A-40DB-AE82-4A0F170F5AD2}" type="sibTrans" cxnId="{809E940E-6322-4B6A-9053-6D7DB6AFA986}">
      <dgm:prSet/>
      <dgm:spPr/>
      <dgm:t>
        <a:bodyPr/>
        <a:lstStyle/>
        <a:p>
          <a:endParaRPr lang="ru-RU"/>
        </a:p>
      </dgm:t>
    </dgm:pt>
    <dgm:pt modelId="{16881C00-FB44-4D4F-9BD2-8B8727B55B4B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17006,03 руб</a:t>
          </a:r>
          <a:r>
            <a:rPr lang="ru-RU" dirty="0" smtClean="0"/>
            <a:t>.</a:t>
          </a:r>
          <a:endParaRPr lang="ru-RU" dirty="0"/>
        </a:p>
      </dgm:t>
    </dgm:pt>
    <dgm:pt modelId="{F4A25309-3C4D-4A85-86A8-603AE3A7D850}" type="parTrans" cxnId="{C7730A3C-DBD8-4C78-A33E-597365508583}">
      <dgm:prSet/>
      <dgm:spPr/>
      <dgm:t>
        <a:bodyPr/>
        <a:lstStyle/>
        <a:p>
          <a:endParaRPr lang="ru-RU"/>
        </a:p>
      </dgm:t>
    </dgm:pt>
    <dgm:pt modelId="{CFED1AA8-A852-4580-8E19-6F40860145C5}" type="sibTrans" cxnId="{C7730A3C-DBD8-4C78-A33E-597365508583}">
      <dgm:prSet/>
      <dgm:spPr/>
      <dgm:t>
        <a:bodyPr/>
        <a:lstStyle/>
        <a:p>
          <a:endParaRPr lang="ru-RU"/>
        </a:p>
      </dgm:t>
    </dgm:pt>
    <dgm:pt modelId="{D7D76B6B-9421-46D7-A687-62B932DDB4A1}">
      <dgm:prSet/>
      <dgm:spPr/>
      <dgm:t>
        <a:bodyPr/>
        <a:lstStyle/>
        <a:p>
          <a:pPr rtl="0"/>
          <a:r>
            <a:rPr lang="ru-RU" smtClean="0"/>
            <a:t>Доходы и расходы </a:t>
          </a:r>
          <a:endParaRPr lang="ru-RU"/>
        </a:p>
      </dgm:t>
    </dgm:pt>
    <dgm:pt modelId="{60F50264-F930-48B9-AFF2-6A429E50CADF}" type="sibTrans" cxnId="{5697BF57-2815-4691-B9A9-A04523078257}">
      <dgm:prSet/>
      <dgm:spPr/>
      <dgm:t>
        <a:bodyPr/>
        <a:lstStyle/>
        <a:p>
          <a:endParaRPr lang="ru-RU"/>
        </a:p>
      </dgm:t>
    </dgm:pt>
    <dgm:pt modelId="{52587F29-F13B-415D-95A9-20A2C14C9589}" type="parTrans" cxnId="{5697BF57-2815-4691-B9A9-A04523078257}">
      <dgm:prSet/>
      <dgm:spPr/>
      <dgm:t>
        <a:bodyPr/>
        <a:lstStyle/>
        <a:p>
          <a:endParaRPr lang="ru-RU"/>
        </a:p>
      </dgm:t>
    </dgm:pt>
    <dgm:pt modelId="{5FAC5864-0291-4D0E-9F65-8C06ADECB749}" type="pres">
      <dgm:prSet presAssocID="{FE47294F-F0A3-4189-89C9-EF2055CDE4C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04F158-CEE4-498E-B5E9-BBF73490DE4D}" type="pres">
      <dgm:prSet presAssocID="{D7D76B6B-9421-46D7-A687-62B932DDB4A1}" presName="circle1" presStyleLbl="node1" presStyleIdx="0" presStyleCnt="4" custLinFactNeighborX="2291"/>
      <dgm:spPr/>
    </dgm:pt>
    <dgm:pt modelId="{7120B18C-6488-4245-A725-B4A3EB69A885}" type="pres">
      <dgm:prSet presAssocID="{D7D76B6B-9421-46D7-A687-62B932DDB4A1}" presName="space" presStyleCnt="0"/>
      <dgm:spPr/>
    </dgm:pt>
    <dgm:pt modelId="{7EFD4192-93F6-4BED-B779-2952C05A0FC2}" type="pres">
      <dgm:prSet presAssocID="{D7D76B6B-9421-46D7-A687-62B932DDB4A1}" presName="rect1" presStyleLbl="alignAcc1" presStyleIdx="0" presStyleCnt="4"/>
      <dgm:spPr/>
      <dgm:t>
        <a:bodyPr/>
        <a:lstStyle/>
        <a:p>
          <a:endParaRPr lang="ru-RU"/>
        </a:p>
      </dgm:t>
    </dgm:pt>
    <dgm:pt modelId="{0AE853AC-7841-4E0C-B736-C52F7CB3E50A}" type="pres">
      <dgm:prSet presAssocID="{1657559C-AF5F-475D-9C03-0316D15A7212}" presName="vertSpace2" presStyleLbl="node1" presStyleIdx="0" presStyleCnt="4"/>
      <dgm:spPr/>
    </dgm:pt>
    <dgm:pt modelId="{274851E0-EF08-48E2-A8D8-5ABB36ADE62A}" type="pres">
      <dgm:prSet presAssocID="{1657559C-AF5F-475D-9C03-0316D15A7212}" presName="circle2" presStyleLbl="node1" presStyleIdx="1" presStyleCnt="4"/>
      <dgm:spPr/>
    </dgm:pt>
    <dgm:pt modelId="{17E12C80-E3A4-4E3B-89B3-7F5B266EA75E}" type="pres">
      <dgm:prSet presAssocID="{1657559C-AF5F-475D-9C03-0316D15A7212}" presName="rect2" presStyleLbl="alignAcc1" presStyleIdx="1" presStyleCnt="4"/>
      <dgm:spPr/>
      <dgm:t>
        <a:bodyPr/>
        <a:lstStyle/>
        <a:p>
          <a:endParaRPr lang="ru-RU"/>
        </a:p>
      </dgm:t>
    </dgm:pt>
    <dgm:pt modelId="{A17F1AF5-3C6D-4DA4-8F2C-C6DCE38A8352}" type="pres">
      <dgm:prSet presAssocID="{A211B5A5-29B0-4972-9883-64A2A9C2FF9F}" presName="vertSpace3" presStyleLbl="node1" presStyleIdx="1" presStyleCnt="4"/>
      <dgm:spPr/>
    </dgm:pt>
    <dgm:pt modelId="{BB52F272-942F-4A9B-BD88-7F2EDC6B0DEF}" type="pres">
      <dgm:prSet presAssocID="{A211B5A5-29B0-4972-9883-64A2A9C2FF9F}" presName="circle3" presStyleLbl="node1" presStyleIdx="2" presStyleCnt="4"/>
      <dgm:spPr/>
    </dgm:pt>
    <dgm:pt modelId="{1883D7AD-9512-4CAE-BDAA-7016AD914F37}" type="pres">
      <dgm:prSet presAssocID="{A211B5A5-29B0-4972-9883-64A2A9C2FF9F}" presName="rect3" presStyleLbl="alignAcc1" presStyleIdx="2" presStyleCnt="4"/>
      <dgm:spPr/>
      <dgm:t>
        <a:bodyPr/>
        <a:lstStyle/>
        <a:p>
          <a:endParaRPr lang="ru-RU"/>
        </a:p>
      </dgm:t>
    </dgm:pt>
    <dgm:pt modelId="{DF8AF9C2-C629-404E-AC8D-EDC894D7E2E2}" type="pres">
      <dgm:prSet presAssocID="{16881C00-FB44-4D4F-9BD2-8B8727B55B4B}" presName="vertSpace4" presStyleLbl="node1" presStyleIdx="2" presStyleCnt="4"/>
      <dgm:spPr/>
    </dgm:pt>
    <dgm:pt modelId="{B66685E0-ED9D-4259-BC05-8464CE728A93}" type="pres">
      <dgm:prSet presAssocID="{16881C00-FB44-4D4F-9BD2-8B8727B55B4B}" presName="circle4" presStyleLbl="node1" presStyleIdx="3" presStyleCnt="4"/>
      <dgm:spPr/>
    </dgm:pt>
    <dgm:pt modelId="{BF7B7CA7-E761-4BF6-923D-77AAF339D848}" type="pres">
      <dgm:prSet presAssocID="{16881C00-FB44-4D4F-9BD2-8B8727B55B4B}" presName="rect4" presStyleLbl="alignAcc1" presStyleIdx="3" presStyleCnt="4"/>
      <dgm:spPr/>
      <dgm:t>
        <a:bodyPr/>
        <a:lstStyle/>
        <a:p>
          <a:endParaRPr lang="ru-RU"/>
        </a:p>
      </dgm:t>
    </dgm:pt>
    <dgm:pt modelId="{CEE19BB6-05F7-4EAE-9831-DA35CA9D5802}" type="pres">
      <dgm:prSet presAssocID="{D7D76B6B-9421-46D7-A687-62B932DDB4A1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63FF5-AB26-4722-8A0A-9B5FC910B914}" type="pres">
      <dgm:prSet presAssocID="{1657559C-AF5F-475D-9C03-0316D15A7212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63F2C-4982-4E86-BBDA-297122165FE4}" type="pres">
      <dgm:prSet presAssocID="{A211B5A5-29B0-4972-9883-64A2A9C2FF9F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A6660-4BEE-48B3-8258-FC9651F72275}" type="pres">
      <dgm:prSet presAssocID="{16881C00-FB44-4D4F-9BD2-8B8727B55B4B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58BF59-2A75-4CAD-84BB-9AD6E561E0D2}" type="presOf" srcId="{16881C00-FB44-4D4F-9BD2-8B8727B55B4B}" destId="{BF7B7CA7-E761-4BF6-923D-77AAF339D848}" srcOrd="0" destOrd="0" presId="urn:microsoft.com/office/officeart/2005/8/layout/target3"/>
    <dgm:cxn modelId="{F6D73A9D-96C3-4281-9636-B4B2D07F9536}" srcId="{FE47294F-F0A3-4189-89C9-EF2055CDE4CE}" destId="{1657559C-AF5F-475D-9C03-0316D15A7212}" srcOrd="1" destOrd="0" parTransId="{0121A1F5-6803-4883-928E-2FC3C0B16FCE}" sibTransId="{1655259A-5DB2-4C85-928B-02EC409FFB56}"/>
    <dgm:cxn modelId="{5697BF57-2815-4691-B9A9-A04523078257}" srcId="{FE47294F-F0A3-4189-89C9-EF2055CDE4CE}" destId="{D7D76B6B-9421-46D7-A687-62B932DDB4A1}" srcOrd="0" destOrd="0" parTransId="{52587F29-F13B-415D-95A9-20A2C14C9589}" sibTransId="{60F50264-F930-48B9-AFF2-6A429E50CADF}"/>
    <dgm:cxn modelId="{8A3CAEBE-BAC4-4A72-89D1-F2FDA1CD36CF}" type="presOf" srcId="{FE47294F-F0A3-4189-89C9-EF2055CDE4CE}" destId="{5FAC5864-0291-4D0E-9F65-8C06ADECB749}" srcOrd="0" destOrd="0" presId="urn:microsoft.com/office/officeart/2005/8/layout/target3"/>
    <dgm:cxn modelId="{12A0F5B2-EB65-4794-A25F-94EAE3E52812}" type="presOf" srcId="{A211B5A5-29B0-4972-9883-64A2A9C2FF9F}" destId="{09463F2C-4982-4E86-BBDA-297122165FE4}" srcOrd="1" destOrd="0" presId="urn:microsoft.com/office/officeart/2005/8/layout/target3"/>
    <dgm:cxn modelId="{809E940E-6322-4B6A-9053-6D7DB6AFA986}" srcId="{FE47294F-F0A3-4189-89C9-EF2055CDE4CE}" destId="{A211B5A5-29B0-4972-9883-64A2A9C2FF9F}" srcOrd="2" destOrd="0" parTransId="{FF18C9AA-5D44-4C1F-AA63-507E8E56E0A7}" sibTransId="{D8EA081E-958A-40DB-AE82-4A0F170F5AD2}"/>
    <dgm:cxn modelId="{12DD8132-6F19-435C-BC54-9851695AFEEE}" type="presOf" srcId="{1657559C-AF5F-475D-9C03-0316D15A7212}" destId="{61C63FF5-AB26-4722-8A0A-9B5FC910B914}" srcOrd="1" destOrd="0" presId="urn:microsoft.com/office/officeart/2005/8/layout/target3"/>
    <dgm:cxn modelId="{1C2BC8A7-5B63-4EF6-B8D5-45D4EC4F83B5}" type="presOf" srcId="{A211B5A5-29B0-4972-9883-64A2A9C2FF9F}" destId="{1883D7AD-9512-4CAE-BDAA-7016AD914F37}" srcOrd="0" destOrd="0" presId="urn:microsoft.com/office/officeart/2005/8/layout/target3"/>
    <dgm:cxn modelId="{9A224E72-C2D3-46BA-9050-9A3091BE4799}" type="presOf" srcId="{D7D76B6B-9421-46D7-A687-62B932DDB4A1}" destId="{CEE19BB6-05F7-4EAE-9831-DA35CA9D5802}" srcOrd="1" destOrd="0" presId="urn:microsoft.com/office/officeart/2005/8/layout/target3"/>
    <dgm:cxn modelId="{EF897520-5206-43C3-A978-A5939261F125}" type="presOf" srcId="{16881C00-FB44-4D4F-9BD2-8B8727B55B4B}" destId="{580A6660-4BEE-48B3-8258-FC9651F72275}" srcOrd="1" destOrd="0" presId="urn:microsoft.com/office/officeart/2005/8/layout/target3"/>
    <dgm:cxn modelId="{C7730A3C-DBD8-4C78-A33E-597365508583}" srcId="{FE47294F-F0A3-4189-89C9-EF2055CDE4CE}" destId="{16881C00-FB44-4D4F-9BD2-8B8727B55B4B}" srcOrd="3" destOrd="0" parTransId="{F4A25309-3C4D-4A85-86A8-603AE3A7D850}" sibTransId="{CFED1AA8-A852-4580-8E19-6F40860145C5}"/>
    <dgm:cxn modelId="{14D705C8-755E-45C7-9680-19FDA1BA0AA2}" type="presOf" srcId="{1657559C-AF5F-475D-9C03-0316D15A7212}" destId="{17E12C80-E3A4-4E3B-89B3-7F5B266EA75E}" srcOrd="0" destOrd="0" presId="urn:microsoft.com/office/officeart/2005/8/layout/target3"/>
    <dgm:cxn modelId="{FC70EBBA-EA13-49F7-8AC4-FE04D371A8BE}" type="presOf" srcId="{D7D76B6B-9421-46D7-A687-62B932DDB4A1}" destId="{7EFD4192-93F6-4BED-B779-2952C05A0FC2}" srcOrd="0" destOrd="0" presId="urn:microsoft.com/office/officeart/2005/8/layout/target3"/>
    <dgm:cxn modelId="{5A66C176-C165-4442-B6E1-B74F57124BCF}" type="presParOf" srcId="{5FAC5864-0291-4D0E-9F65-8C06ADECB749}" destId="{A704F158-CEE4-498E-B5E9-BBF73490DE4D}" srcOrd="0" destOrd="0" presId="urn:microsoft.com/office/officeart/2005/8/layout/target3"/>
    <dgm:cxn modelId="{A81BF59A-D302-4105-A4C9-72838BCAA7F1}" type="presParOf" srcId="{5FAC5864-0291-4D0E-9F65-8C06ADECB749}" destId="{7120B18C-6488-4245-A725-B4A3EB69A885}" srcOrd="1" destOrd="0" presId="urn:microsoft.com/office/officeart/2005/8/layout/target3"/>
    <dgm:cxn modelId="{41F8A30C-22FD-47D9-A217-BCDAE15BA17B}" type="presParOf" srcId="{5FAC5864-0291-4D0E-9F65-8C06ADECB749}" destId="{7EFD4192-93F6-4BED-B779-2952C05A0FC2}" srcOrd="2" destOrd="0" presId="urn:microsoft.com/office/officeart/2005/8/layout/target3"/>
    <dgm:cxn modelId="{AD3047C3-C051-4D18-AC75-22FD42B4C1F1}" type="presParOf" srcId="{5FAC5864-0291-4D0E-9F65-8C06ADECB749}" destId="{0AE853AC-7841-4E0C-B736-C52F7CB3E50A}" srcOrd="3" destOrd="0" presId="urn:microsoft.com/office/officeart/2005/8/layout/target3"/>
    <dgm:cxn modelId="{968C3D3C-910B-43F4-98CC-D30EA5C55309}" type="presParOf" srcId="{5FAC5864-0291-4D0E-9F65-8C06ADECB749}" destId="{274851E0-EF08-48E2-A8D8-5ABB36ADE62A}" srcOrd="4" destOrd="0" presId="urn:microsoft.com/office/officeart/2005/8/layout/target3"/>
    <dgm:cxn modelId="{33E2ECCB-2E4D-4B95-BC3E-EBC56E6E1DEB}" type="presParOf" srcId="{5FAC5864-0291-4D0E-9F65-8C06ADECB749}" destId="{17E12C80-E3A4-4E3B-89B3-7F5B266EA75E}" srcOrd="5" destOrd="0" presId="urn:microsoft.com/office/officeart/2005/8/layout/target3"/>
    <dgm:cxn modelId="{CFE5D5DF-C1E3-47AA-AB29-B4F65998A63B}" type="presParOf" srcId="{5FAC5864-0291-4D0E-9F65-8C06ADECB749}" destId="{A17F1AF5-3C6D-4DA4-8F2C-C6DCE38A8352}" srcOrd="6" destOrd="0" presId="urn:microsoft.com/office/officeart/2005/8/layout/target3"/>
    <dgm:cxn modelId="{91FE076F-A5B3-4FA7-9222-2C6B328D73DD}" type="presParOf" srcId="{5FAC5864-0291-4D0E-9F65-8C06ADECB749}" destId="{BB52F272-942F-4A9B-BD88-7F2EDC6B0DEF}" srcOrd="7" destOrd="0" presId="urn:microsoft.com/office/officeart/2005/8/layout/target3"/>
    <dgm:cxn modelId="{670AEF80-ED40-43BC-8555-C467D1F9C652}" type="presParOf" srcId="{5FAC5864-0291-4D0E-9F65-8C06ADECB749}" destId="{1883D7AD-9512-4CAE-BDAA-7016AD914F37}" srcOrd="8" destOrd="0" presId="urn:microsoft.com/office/officeart/2005/8/layout/target3"/>
    <dgm:cxn modelId="{6C96CE5E-0AEC-4392-BE7F-B796427D7E17}" type="presParOf" srcId="{5FAC5864-0291-4D0E-9F65-8C06ADECB749}" destId="{DF8AF9C2-C629-404E-AC8D-EDC894D7E2E2}" srcOrd="9" destOrd="0" presId="urn:microsoft.com/office/officeart/2005/8/layout/target3"/>
    <dgm:cxn modelId="{00199388-8D36-4F68-AD91-C6338F37D0CB}" type="presParOf" srcId="{5FAC5864-0291-4D0E-9F65-8C06ADECB749}" destId="{B66685E0-ED9D-4259-BC05-8464CE728A93}" srcOrd="10" destOrd="0" presId="urn:microsoft.com/office/officeart/2005/8/layout/target3"/>
    <dgm:cxn modelId="{939BAE38-AD09-48FC-AAA5-2AB4F3283397}" type="presParOf" srcId="{5FAC5864-0291-4D0E-9F65-8C06ADECB749}" destId="{BF7B7CA7-E761-4BF6-923D-77AAF339D848}" srcOrd="11" destOrd="0" presId="urn:microsoft.com/office/officeart/2005/8/layout/target3"/>
    <dgm:cxn modelId="{E87F7935-2310-44C4-B6EA-F6C9B34CD931}" type="presParOf" srcId="{5FAC5864-0291-4D0E-9F65-8C06ADECB749}" destId="{CEE19BB6-05F7-4EAE-9831-DA35CA9D5802}" srcOrd="12" destOrd="0" presId="urn:microsoft.com/office/officeart/2005/8/layout/target3"/>
    <dgm:cxn modelId="{4300EC5C-831A-4F95-8227-DC23871D5AC7}" type="presParOf" srcId="{5FAC5864-0291-4D0E-9F65-8C06ADECB749}" destId="{61C63FF5-AB26-4722-8A0A-9B5FC910B914}" srcOrd="13" destOrd="0" presId="urn:microsoft.com/office/officeart/2005/8/layout/target3"/>
    <dgm:cxn modelId="{CA7CF1C1-67DD-4C1E-B9A0-4A6B295C36F7}" type="presParOf" srcId="{5FAC5864-0291-4D0E-9F65-8C06ADECB749}" destId="{09463F2C-4982-4E86-BBDA-297122165FE4}" srcOrd="14" destOrd="0" presId="urn:microsoft.com/office/officeart/2005/8/layout/target3"/>
    <dgm:cxn modelId="{5CB3307F-5C92-4549-A836-F562510C298D}" type="presParOf" srcId="{5FAC5864-0291-4D0E-9F65-8C06ADECB749}" destId="{580A6660-4BEE-48B3-8258-FC9651F72275}" srcOrd="15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B51812-DD82-489D-88F1-4095A37C534F}" type="doc">
      <dgm:prSet loTypeId="urn:microsoft.com/office/officeart/2005/8/layout/funnel1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A4A2625-9122-4FF0-B2F2-54C24ACD3208}">
      <dgm:prSet phldrT="[Текст]" custT="1"/>
      <dgm:spPr/>
      <dgm:t>
        <a:bodyPr/>
        <a:lstStyle/>
        <a:p>
          <a:r>
            <a:rPr lang="ru-RU" sz="1500" b="1" dirty="0" smtClean="0"/>
            <a:t>Культура ,                    ФК и спорт – </a:t>
          </a:r>
          <a:r>
            <a:rPr lang="ru-RU" sz="1400" b="1" dirty="0" smtClean="0"/>
            <a:t>32900,1 </a:t>
          </a:r>
          <a:r>
            <a:rPr lang="ru-RU" sz="1200" b="1" dirty="0" smtClean="0"/>
            <a:t>тыс. </a:t>
          </a:r>
          <a:r>
            <a:rPr lang="ru-RU" sz="1200" b="1" dirty="0" err="1" smtClean="0"/>
            <a:t>руб</a:t>
          </a:r>
          <a:endParaRPr lang="ru-RU" sz="1200" b="1" dirty="0"/>
        </a:p>
      </dgm:t>
    </dgm:pt>
    <dgm:pt modelId="{7DF4C42D-363A-42CB-B6AB-55FFB52BA37D}" type="parTrans" cxnId="{BF124178-E6E2-41E6-8B04-6D2576BCB36C}">
      <dgm:prSet/>
      <dgm:spPr/>
      <dgm:t>
        <a:bodyPr/>
        <a:lstStyle/>
        <a:p>
          <a:endParaRPr lang="ru-RU"/>
        </a:p>
      </dgm:t>
    </dgm:pt>
    <dgm:pt modelId="{E858E7DB-534C-44D7-B41D-437DC577110D}" type="sibTrans" cxnId="{BF124178-E6E2-41E6-8B04-6D2576BCB36C}">
      <dgm:prSet/>
      <dgm:spPr/>
      <dgm:t>
        <a:bodyPr/>
        <a:lstStyle/>
        <a:p>
          <a:endParaRPr lang="ru-RU"/>
        </a:p>
      </dgm:t>
    </dgm:pt>
    <dgm:pt modelId="{D13A14AB-2DA6-408E-8EBA-4940C2FE1FF7}">
      <dgm:prSet phldrT="[Текст]" custT="1"/>
      <dgm:spPr/>
      <dgm:t>
        <a:bodyPr/>
        <a:lstStyle/>
        <a:p>
          <a:r>
            <a:rPr lang="ru-RU" sz="1500" b="1" dirty="0" smtClean="0"/>
            <a:t>Образование </a:t>
          </a:r>
          <a:r>
            <a:rPr lang="ru-RU" sz="1400" b="1" dirty="0" smtClean="0"/>
            <a:t>– 503874,4 </a:t>
          </a:r>
          <a:r>
            <a:rPr lang="ru-RU" sz="1200" b="1" dirty="0" smtClean="0"/>
            <a:t>тыс. руб.</a:t>
          </a:r>
          <a:endParaRPr lang="ru-RU" sz="1200" b="1" dirty="0"/>
        </a:p>
      </dgm:t>
    </dgm:pt>
    <dgm:pt modelId="{E8A5CB7E-9993-45FD-BB3C-3A0DD045CC40}" type="parTrans" cxnId="{DB9EBE7B-D74A-4FA6-8BC2-0683878F420F}">
      <dgm:prSet/>
      <dgm:spPr/>
      <dgm:t>
        <a:bodyPr/>
        <a:lstStyle/>
        <a:p>
          <a:endParaRPr lang="ru-RU"/>
        </a:p>
      </dgm:t>
    </dgm:pt>
    <dgm:pt modelId="{FA339473-612D-46A0-AC24-6A49DFBD40F2}" type="sibTrans" cxnId="{DB9EBE7B-D74A-4FA6-8BC2-0683878F420F}">
      <dgm:prSet/>
      <dgm:spPr/>
      <dgm:t>
        <a:bodyPr/>
        <a:lstStyle/>
        <a:p>
          <a:endParaRPr lang="ru-RU"/>
        </a:p>
      </dgm:t>
    </dgm:pt>
    <dgm:pt modelId="{7C99CB85-80A3-49F9-936F-E9FA23219C26}">
      <dgm:prSet phldrT="[Текст]" custT="1"/>
      <dgm:spPr/>
      <dgm:t>
        <a:bodyPr/>
        <a:lstStyle/>
        <a:p>
          <a:r>
            <a:rPr lang="ru-RU" sz="1400" b="1" dirty="0" err="1" smtClean="0"/>
            <a:t>Соцполитика</a:t>
          </a:r>
          <a:r>
            <a:rPr lang="ru-RU" sz="1400" b="1" dirty="0" smtClean="0"/>
            <a:t> и здравоохранение </a:t>
          </a:r>
          <a:r>
            <a:rPr lang="ru-RU" sz="1200" b="1" dirty="0" smtClean="0"/>
            <a:t>– 199996,1  тыс. руб.</a:t>
          </a:r>
          <a:endParaRPr lang="ru-RU" sz="1200" b="1" dirty="0"/>
        </a:p>
      </dgm:t>
    </dgm:pt>
    <dgm:pt modelId="{49E84173-9533-4636-9539-0FB678BA769C}" type="parTrans" cxnId="{4A8EE4F4-1E1E-4A0E-BC80-870ADF990D93}">
      <dgm:prSet/>
      <dgm:spPr/>
      <dgm:t>
        <a:bodyPr/>
        <a:lstStyle/>
        <a:p>
          <a:endParaRPr lang="ru-RU"/>
        </a:p>
      </dgm:t>
    </dgm:pt>
    <dgm:pt modelId="{707E30A3-A8F0-4FF2-A053-2C7B7694EC9E}" type="sibTrans" cxnId="{4A8EE4F4-1E1E-4A0E-BC80-870ADF990D93}">
      <dgm:prSet/>
      <dgm:spPr/>
      <dgm:t>
        <a:bodyPr/>
        <a:lstStyle/>
        <a:p>
          <a:endParaRPr lang="ru-RU"/>
        </a:p>
      </dgm:t>
    </dgm:pt>
    <dgm:pt modelId="{DFB026A3-FE76-407D-A1EF-B5FF735A73DE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88,6% от общего объема районного бюджета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7402FF-D6E0-4356-AE97-0360F8F00EB2}" type="parTrans" cxnId="{E6A99E62-11D5-4CBD-9828-D88B16431F09}">
      <dgm:prSet/>
      <dgm:spPr/>
      <dgm:t>
        <a:bodyPr/>
        <a:lstStyle/>
        <a:p>
          <a:endParaRPr lang="ru-RU"/>
        </a:p>
      </dgm:t>
    </dgm:pt>
    <dgm:pt modelId="{223B907D-2112-4B66-8044-50B8A6D18DA8}" type="sibTrans" cxnId="{E6A99E62-11D5-4CBD-9828-D88B16431F09}">
      <dgm:prSet/>
      <dgm:spPr/>
      <dgm:t>
        <a:bodyPr/>
        <a:lstStyle/>
        <a:p>
          <a:endParaRPr lang="ru-RU"/>
        </a:p>
      </dgm:t>
    </dgm:pt>
    <dgm:pt modelId="{2BCDC0A8-813A-4717-A32B-CDD3FDBFEAF8}" type="pres">
      <dgm:prSet presAssocID="{96B51812-DD82-489D-88F1-4095A37C534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E5C15C-4F2A-4680-BFD9-3AB57A006A24}" type="pres">
      <dgm:prSet presAssocID="{96B51812-DD82-489D-88F1-4095A37C534F}" presName="ellipse" presStyleLbl="trBgShp" presStyleIdx="0" presStyleCnt="1" custScaleX="133202" custScaleY="170224" custLinFactNeighborX="497"/>
      <dgm:spPr/>
    </dgm:pt>
    <dgm:pt modelId="{734BD8A5-76BF-4FFB-B93C-1F23CE5F00A0}" type="pres">
      <dgm:prSet presAssocID="{96B51812-DD82-489D-88F1-4095A37C534F}" presName="arrow1" presStyleLbl="fgShp" presStyleIdx="0" presStyleCnt="1" custScaleX="144673" custScaleY="68288" custLinFactNeighborX="-5325" custLinFactNeighborY="29217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B18BF72F-5B14-4CFC-A666-C6E6D9EAB817}" type="pres">
      <dgm:prSet presAssocID="{96B51812-DD82-489D-88F1-4095A37C534F}" presName="rectangle" presStyleLbl="revTx" presStyleIdx="0" presStyleCnt="1" custScaleX="119783" custScaleY="50599" custLinFactNeighborX="1399" custLinFactNeighborY="-6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AB4A3-031B-4794-91BF-9F2EC04EDF6D}" type="pres">
      <dgm:prSet presAssocID="{D13A14AB-2DA6-408E-8EBA-4940C2FE1FF7}" presName="item1" presStyleLbl="node1" presStyleIdx="0" presStyleCnt="3" custScaleX="175212" custScaleY="121802" custLinFactNeighborX="-19175" custLinFactNeighborY="30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A8D67-0D71-47F4-9CAC-259F5DF28160}" type="pres">
      <dgm:prSet presAssocID="{7C99CB85-80A3-49F9-936F-E9FA23219C26}" presName="item2" presStyleLbl="node1" presStyleIdx="1" presStyleCnt="3" custScaleX="158032" custScaleY="125353" custLinFactNeighborX="-21197" custLinFactNeighborY="-8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690E4-8B83-4024-B15F-02E849997AC1}" type="pres">
      <dgm:prSet presAssocID="{DFB026A3-FE76-407D-A1EF-B5FF735A73DE}" presName="item3" presStyleLbl="node1" presStyleIdx="2" presStyleCnt="3" custScaleX="152698" custScaleY="125039" custLinFactNeighborX="35238" custLinFactNeighborY="21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71C7A-23CB-452C-B1E7-442B3500162F}" type="pres">
      <dgm:prSet presAssocID="{96B51812-DD82-489D-88F1-4095A37C534F}" presName="funnel" presStyleLbl="trAlignAcc1" presStyleIdx="0" presStyleCnt="1" custScaleX="142066" custScaleY="104273" custLinFactNeighborX="-2806" custLinFactNeighborY="4240"/>
      <dgm:spPr/>
    </dgm:pt>
  </dgm:ptLst>
  <dgm:cxnLst>
    <dgm:cxn modelId="{3D4ADE0C-7D9F-420A-8AE2-F3C49E376380}" type="presOf" srcId="{D13A14AB-2DA6-408E-8EBA-4940C2FE1FF7}" destId="{2B1A8D67-0D71-47F4-9CAC-259F5DF28160}" srcOrd="0" destOrd="0" presId="urn:microsoft.com/office/officeart/2005/8/layout/funnel1"/>
    <dgm:cxn modelId="{03D6B13B-B2A6-40CB-BDC9-987ACA7BD584}" type="presOf" srcId="{FA4A2625-9122-4FF0-B2F2-54C24ACD3208}" destId="{DE7690E4-8B83-4024-B15F-02E849997AC1}" srcOrd="0" destOrd="0" presId="urn:microsoft.com/office/officeart/2005/8/layout/funnel1"/>
    <dgm:cxn modelId="{BF124178-E6E2-41E6-8B04-6D2576BCB36C}" srcId="{96B51812-DD82-489D-88F1-4095A37C534F}" destId="{FA4A2625-9122-4FF0-B2F2-54C24ACD3208}" srcOrd="0" destOrd="0" parTransId="{7DF4C42D-363A-42CB-B6AB-55FFB52BA37D}" sibTransId="{E858E7DB-534C-44D7-B41D-437DC577110D}"/>
    <dgm:cxn modelId="{E6A99E62-11D5-4CBD-9828-D88B16431F09}" srcId="{96B51812-DD82-489D-88F1-4095A37C534F}" destId="{DFB026A3-FE76-407D-A1EF-B5FF735A73DE}" srcOrd="3" destOrd="0" parTransId="{147402FF-D6E0-4356-AE97-0360F8F00EB2}" sibTransId="{223B907D-2112-4B66-8044-50B8A6D18DA8}"/>
    <dgm:cxn modelId="{B3EE365C-92EB-4A49-AE3E-045EBFCB9E8D}" type="presOf" srcId="{DFB026A3-FE76-407D-A1EF-B5FF735A73DE}" destId="{B18BF72F-5B14-4CFC-A666-C6E6D9EAB817}" srcOrd="0" destOrd="0" presId="urn:microsoft.com/office/officeart/2005/8/layout/funnel1"/>
    <dgm:cxn modelId="{99B85AC8-9238-48CC-8647-AC6B3C6C0175}" type="presOf" srcId="{96B51812-DD82-489D-88F1-4095A37C534F}" destId="{2BCDC0A8-813A-4717-A32B-CDD3FDBFEAF8}" srcOrd="0" destOrd="0" presId="urn:microsoft.com/office/officeart/2005/8/layout/funnel1"/>
    <dgm:cxn modelId="{4A8EE4F4-1E1E-4A0E-BC80-870ADF990D93}" srcId="{96B51812-DD82-489D-88F1-4095A37C534F}" destId="{7C99CB85-80A3-49F9-936F-E9FA23219C26}" srcOrd="2" destOrd="0" parTransId="{49E84173-9533-4636-9539-0FB678BA769C}" sibTransId="{707E30A3-A8F0-4FF2-A053-2C7B7694EC9E}"/>
    <dgm:cxn modelId="{DB9EBE7B-D74A-4FA6-8BC2-0683878F420F}" srcId="{96B51812-DD82-489D-88F1-4095A37C534F}" destId="{D13A14AB-2DA6-408E-8EBA-4940C2FE1FF7}" srcOrd="1" destOrd="0" parTransId="{E8A5CB7E-9993-45FD-BB3C-3A0DD045CC40}" sibTransId="{FA339473-612D-46A0-AC24-6A49DFBD40F2}"/>
    <dgm:cxn modelId="{FD916193-C0C5-4B3D-8B77-64C9CAF81623}" type="presOf" srcId="{7C99CB85-80A3-49F9-936F-E9FA23219C26}" destId="{550AB4A3-031B-4794-91BF-9F2EC04EDF6D}" srcOrd="0" destOrd="0" presId="urn:microsoft.com/office/officeart/2005/8/layout/funnel1"/>
    <dgm:cxn modelId="{F2B01FB8-5618-49D7-A1CA-8224EF8F1C50}" type="presParOf" srcId="{2BCDC0A8-813A-4717-A32B-CDD3FDBFEAF8}" destId="{5AE5C15C-4F2A-4680-BFD9-3AB57A006A24}" srcOrd="0" destOrd="0" presId="urn:microsoft.com/office/officeart/2005/8/layout/funnel1"/>
    <dgm:cxn modelId="{8D4CAED0-6705-41C7-B855-76B65D215FD0}" type="presParOf" srcId="{2BCDC0A8-813A-4717-A32B-CDD3FDBFEAF8}" destId="{734BD8A5-76BF-4FFB-B93C-1F23CE5F00A0}" srcOrd="1" destOrd="0" presId="urn:microsoft.com/office/officeart/2005/8/layout/funnel1"/>
    <dgm:cxn modelId="{61DB8740-CFFF-43CE-A749-4338D2D23FC5}" type="presParOf" srcId="{2BCDC0A8-813A-4717-A32B-CDD3FDBFEAF8}" destId="{B18BF72F-5B14-4CFC-A666-C6E6D9EAB817}" srcOrd="2" destOrd="0" presId="urn:microsoft.com/office/officeart/2005/8/layout/funnel1"/>
    <dgm:cxn modelId="{A40E8450-BCF9-4904-9BE3-5DA19CA7293B}" type="presParOf" srcId="{2BCDC0A8-813A-4717-A32B-CDD3FDBFEAF8}" destId="{550AB4A3-031B-4794-91BF-9F2EC04EDF6D}" srcOrd="3" destOrd="0" presId="urn:microsoft.com/office/officeart/2005/8/layout/funnel1"/>
    <dgm:cxn modelId="{95EECBD6-7442-4DA5-B3A9-1C99AF379D08}" type="presParOf" srcId="{2BCDC0A8-813A-4717-A32B-CDD3FDBFEAF8}" destId="{2B1A8D67-0D71-47F4-9CAC-259F5DF28160}" srcOrd="4" destOrd="0" presId="urn:microsoft.com/office/officeart/2005/8/layout/funnel1"/>
    <dgm:cxn modelId="{962D15A6-C72B-42FB-9B83-EC4A358ED443}" type="presParOf" srcId="{2BCDC0A8-813A-4717-A32B-CDD3FDBFEAF8}" destId="{DE7690E4-8B83-4024-B15F-02E849997AC1}" srcOrd="5" destOrd="0" presId="urn:microsoft.com/office/officeart/2005/8/layout/funnel1"/>
    <dgm:cxn modelId="{54989B04-D276-4DF5-8D72-4E54CAEE1D46}" type="presParOf" srcId="{2BCDC0A8-813A-4717-A32B-CDD3FDBFEAF8}" destId="{E3371C7A-23CB-452C-B1E7-442B3500162F}" srcOrd="6" destOrd="0" presId="urn:microsoft.com/office/officeart/2005/8/layout/funnel1"/>
  </dgm:cxnLst>
  <dgm:bg>
    <a:solidFill>
      <a:schemeClr val="accent3">
        <a:lumMod val="20000"/>
        <a:lumOff val="80000"/>
      </a:schemeClr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6B17FB-672A-4BF8-99B4-7F0F276DC707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51D382-C8C9-4C02-B572-2017C823F7D9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Дотации бюджетам муниципальных районов</a:t>
          </a:r>
        </a:p>
        <a:p>
          <a:endParaRPr lang="ru-RU" sz="800" b="1" dirty="0" smtClean="0">
            <a:solidFill>
              <a:schemeClr val="tx2">
                <a:lumMod val="50000"/>
              </a:schemeClr>
            </a:solidFill>
          </a:endParaRPr>
        </a:p>
        <a:p>
          <a:endParaRPr lang="ru-RU" sz="800" b="1" dirty="0">
            <a:solidFill>
              <a:schemeClr val="tx2">
                <a:lumMod val="50000"/>
              </a:schemeClr>
            </a:solidFill>
          </a:endParaRPr>
        </a:p>
      </dgm:t>
    </dgm:pt>
    <dgm:pt modelId="{70D6576C-3E9E-4261-A23E-5AE0312FC31A}" type="parTrans" cxnId="{76C021F6-A80A-48F8-BAE1-E62D5D66AF6A}">
      <dgm:prSet/>
      <dgm:spPr/>
      <dgm:t>
        <a:bodyPr/>
        <a:lstStyle/>
        <a:p>
          <a:endParaRPr lang="ru-RU"/>
        </a:p>
      </dgm:t>
    </dgm:pt>
    <dgm:pt modelId="{8053E917-BD89-44F9-AF7E-730FE824AFF0}" type="sibTrans" cxnId="{76C021F6-A80A-48F8-BAE1-E62D5D66AF6A}">
      <dgm:prSet/>
      <dgm:spPr/>
      <dgm:t>
        <a:bodyPr/>
        <a:lstStyle/>
        <a:p>
          <a:endParaRPr lang="ru-RU"/>
        </a:p>
      </dgm:t>
    </dgm:pt>
    <dgm:pt modelId="{2D808305-CBAB-4FF0-91B7-2B663665B1BD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Субвенции бюджетам муниципальных районов</a:t>
          </a:r>
        </a:p>
        <a:p>
          <a:endParaRPr lang="ru-RU" sz="800" b="1" dirty="0" smtClean="0">
            <a:solidFill>
              <a:schemeClr val="tx2">
                <a:lumMod val="50000"/>
              </a:schemeClr>
            </a:solidFill>
          </a:endParaRPr>
        </a:p>
        <a:p>
          <a:r>
            <a:rPr lang="ru-RU" sz="800" b="1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ru-RU" sz="800" b="1" dirty="0">
            <a:solidFill>
              <a:schemeClr val="tx2">
                <a:lumMod val="50000"/>
              </a:schemeClr>
            </a:solidFill>
          </a:endParaRPr>
        </a:p>
      </dgm:t>
    </dgm:pt>
    <dgm:pt modelId="{86338758-BA5B-4129-A726-E6F727AF4861}" type="parTrans" cxnId="{4976AA53-9839-4E3F-AA79-E329CD2B5E6D}">
      <dgm:prSet/>
      <dgm:spPr/>
      <dgm:t>
        <a:bodyPr/>
        <a:lstStyle/>
        <a:p>
          <a:endParaRPr lang="ru-RU"/>
        </a:p>
      </dgm:t>
    </dgm:pt>
    <dgm:pt modelId="{1A67EFDB-F993-4B4F-816D-A9CD6AF3F11F}" type="sibTrans" cxnId="{4976AA53-9839-4E3F-AA79-E329CD2B5E6D}">
      <dgm:prSet/>
      <dgm:spPr/>
      <dgm:t>
        <a:bodyPr/>
        <a:lstStyle/>
        <a:p>
          <a:endParaRPr lang="ru-RU"/>
        </a:p>
      </dgm:t>
    </dgm:pt>
    <dgm:pt modelId="{B9BBAB0E-FE3E-496C-9712-45AEC762FEE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r"/>
          <a:r>
            <a:rPr lang="ru-RU" sz="1200" b="1" dirty="0" smtClean="0"/>
            <a:t>553055,9</a:t>
          </a:r>
          <a:endParaRPr lang="ru-RU" sz="1200" dirty="0"/>
        </a:p>
      </dgm:t>
    </dgm:pt>
    <dgm:pt modelId="{A987530E-06A1-4359-9AB8-26F4A4AE6595}" type="parTrans" cxnId="{D17CB892-81F0-4834-8889-CC4EC0156CD7}">
      <dgm:prSet/>
      <dgm:spPr/>
      <dgm:t>
        <a:bodyPr/>
        <a:lstStyle/>
        <a:p>
          <a:endParaRPr lang="ru-RU"/>
        </a:p>
      </dgm:t>
    </dgm:pt>
    <dgm:pt modelId="{0DF862C3-9971-47B7-A2AE-1A5D57027DD2}" type="sibTrans" cxnId="{D17CB892-81F0-4834-8889-CC4EC0156CD7}">
      <dgm:prSet/>
      <dgm:spPr/>
      <dgm:t>
        <a:bodyPr/>
        <a:lstStyle/>
        <a:p>
          <a:endParaRPr lang="ru-RU"/>
        </a:p>
      </dgm:t>
    </dgm:pt>
    <dgm:pt modelId="{5DED9EB4-B0D4-4846-964E-61020B2B1A95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endParaRPr lang="ru-RU" sz="800" dirty="0" smtClean="0"/>
        </a:p>
        <a:p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Иные </a:t>
          </a:r>
          <a:r>
            <a:rPr lang="ru-RU" sz="1100" b="1" dirty="0" err="1" smtClean="0">
              <a:solidFill>
                <a:schemeClr val="tx2">
                  <a:lumMod val="50000"/>
                </a:schemeClr>
              </a:solidFill>
            </a:rPr>
            <a:t>межбюджет</a:t>
          </a:r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-  </a:t>
          </a:r>
          <a:r>
            <a:rPr lang="ru-RU" sz="1100" b="1" dirty="0" err="1" smtClean="0">
              <a:solidFill>
                <a:schemeClr val="tx2">
                  <a:lumMod val="50000"/>
                </a:schemeClr>
              </a:solidFill>
            </a:rPr>
            <a:t>ные</a:t>
          </a:r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 трансферты</a:t>
          </a:r>
          <a:endParaRPr lang="ru-RU" sz="1100" b="1" dirty="0">
            <a:solidFill>
              <a:schemeClr val="tx2">
                <a:lumMod val="50000"/>
              </a:schemeClr>
            </a:solidFill>
          </a:endParaRPr>
        </a:p>
      </dgm:t>
    </dgm:pt>
    <dgm:pt modelId="{0572894B-611A-4688-B450-F19C7E3B946A}" type="parTrans" cxnId="{C4E5734D-8118-4233-9ACF-3587C99A7D07}">
      <dgm:prSet/>
      <dgm:spPr/>
      <dgm:t>
        <a:bodyPr/>
        <a:lstStyle/>
        <a:p>
          <a:endParaRPr lang="ru-RU"/>
        </a:p>
      </dgm:t>
    </dgm:pt>
    <dgm:pt modelId="{44F8549D-4C81-4F48-9D06-AB37E2E82BD8}" type="sibTrans" cxnId="{C4E5734D-8118-4233-9ACF-3587C99A7D07}">
      <dgm:prSet/>
      <dgm:spPr/>
      <dgm:t>
        <a:bodyPr/>
        <a:lstStyle/>
        <a:p>
          <a:endParaRPr lang="ru-RU"/>
        </a:p>
      </dgm:t>
    </dgm:pt>
    <dgm:pt modelId="{7E79E789-722A-4A7B-B597-1DEC6598B5F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r"/>
          <a:r>
            <a:rPr lang="ru-RU" sz="1200" b="1" dirty="0" smtClean="0"/>
            <a:t>0</a:t>
          </a:r>
          <a:endParaRPr lang="ru-RU" sz="1200" b="1" dirty="0"/>
        </a:p>
      </dgm:t>
    </dgm:pt>
    <dgm:pt modelId="{E1633D6E-C40C-45FC-857E-3E98C756F270}" type="parTrans" cxnId="{5FFDB159-3EE4-4BDA-BFB3-5F61FE3FDEE5}">
      <dgm:prSet/>
      <dgm:spPr/>
      <dgm:t>
        <a:bodyPr/>
        <a:lstStyle/>
        <a:p>
          <a:endParaRPr lang="ru-RU"/>
        </a:p>
      </dgm:t>
    </dgm:pt>
    <dgm:pt modelId="{C1CAFD92-9C81-453F-BFB0-DE086DD2A1F8}" type="sibTrans" cxnId="{5FFDB159-3EE4-4BDA-BFB3-5F61FE3FDEE5}">
      <dgm:prSet/>
      <dgm:spPr/>
      <dgm:t>
        <a:bodyPr/>
        <a:lstStyle/>
        <a:p>
          <a:endParaRPr lang="ru-RU"/>
        </a:p>
      </dgm:t>
    </dgm:pt>
    <dgm:pt modelId="{96283FDC-D82A-4664-8517-C2046F406DB5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endParaRPr lang="ru-RU" sz="800" b="1" dirty="0" smtClean="0">
            <a:solidFill>
              <a:schemeClr val="tx2">
                <a:lumMod val="50000"/>
              </a:schemeClr>
            </a:solidFill>
          </a:endParaRPr>
        </a:p>
        <a:p>
          <a:endParaRPr lang="ru-RU" sz="800" b="1" dirty="0" smtClean="0">
            <a:solidFill>
              <a:schemeClr val="tx2">
                <a:lumMod val="50000"/>
              </a:schemeClr>
            </a:solidFill>
          </a:endParaRPr>
        </a:p>
        <a:p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Субсидии бюджетам муниципальных районов </a:t>
          </a:r>
          <a:endParaRPr lang="ru-RU" sz="1100" b="1" dirty="0">
            <a:solidFill>
              <a:schemeClr val="tx2">
                <a:lumMod val="50000"/>
              </a:schemeClr>
            </a:solidFill>
          </a:endParaRPr>
        </a:p>
      </dgm:t>
    </dgm:pt>
    <dgm:pt modelId="{6349086E-1979-4EB2-B44B-6DE6426C0367}" type="parTrans" cxnId="{AFA9A36E-1102-4E19-9EBA-D0817870C50A}">
      <dgm:prSet/>
      <dgm:spPr/>
      <dgm:t>
        <a:bodyPr/>
        <a:lstStyle/>
        <a:p>
          <a:endParaRPr lang="ru-RU"/>
        </a:p>
      </dgm:t>
    </dgm:pt>
    <dgm:pt modelId="{87460BDE-01C0-4F14-845D-7A19EC480AAF}" type="sibTrans" cxnId="{AFA9A36E-1102-4E19-9EBA-D0817870C50A}">
      <dgm:prSet/>
      <dgm:spPr/>
      <dgm:t>
        <a:bodyPr/>
        <a:lstStyle/>
        <a:p>
          <a:endParaRPr lang="ru-RU"/>
        </a:p>
      </dgm:t>
    </dgm:pt>
    <dgm:pt modelId="{AFE1ED9C-4875-4EE7-84DC-25FC1832C8B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smtClean="0"/>
            <a:t>34681,4</a:t>
          </a:r>
          <a:endParaRPr lang="ru-RU" sz="1200" dirty="0"/>
        </a:p>
      </dgm:t>
    </dgm:pt>
    <dgm:pt modelId="{A0434CD8-B4C1-40A5-9220-519DDC848D1D}" type="parTrans" cxnId="{2E5CD74F-700F-4495-9E69-541FD2DDB4EF}">
      <dgm:prSet/>
      <dgm:spPr/>
      <dgm:t>
        <a:bodyPr/>
        <a:lstStyle/>
        <a:p>
          <a:endParaRPr lang="ru-RU"/>
        </a:p>
      </dgm:t>
    </dgm:pt>
    <dgm:pt modelId="{C3B203B7-1AC8-4844-BAB7-1571EDA05F84}" type="sibTrans" cxnId="{2E5CD74F-700F-4495-9E69-541FD2DDB4EF}">
      <dgm:prSet/>
      <dgm:spPr/>
      <dgm:t>
        <a:bodyPr/>
        <a:lstStyle/>
        <a:p>
          <a:endParaRPr lang="ru-RU"/>
        </a:p>
      </dgm:t>
    </dgm:pt>
    <dgm:pt modelId="{73DBCC85-AD5E-43BD-8D88-C29595B38F57}">
      <dgm:prSet phldrT="[Текст]" phldr="1"/>
      <dgm:spPr/>
      <dgm:t>
        <a:bodyPr/>
        <a:lstStyle/>
        <a:p>
          <a:endParaRPr lang="ru-RU"/>
        </a:p>
      </dgm:t>
    </dgm:pt>
    <dgm:pt modelId="{82FB9D66-1BCA-495A-87CE-C01A8255B45A}" type="parTrans" cxnId="{7014E777-02AB-4652-BE25-910DC9ABD3CB}">
      <dgm:prSet/>
      <dgm:spPr/>
      <dgm:t>
        <a:bodyPr/>
        <a:lstStyle/>
        <a:p>
          <a:endParaRPr lang="ru-RU"/>
        </a:p>
      </dgm:t>
    </dgm:pt>
    <dgm:pt modelId="{29BEAE25-DE21-4151-8192-97828F72D962}" type="sibTrans" cxnId="{7014E777-02AB-4652-BE25-910DC9ABD3CB}">
      <dgm:prSet/>
      <dgm:spPr/>
      <dgm:t>
        <a:bodyPr/>
        <a:lstStyle/>
        <a:p>
          <a:endParaRPr lang="ru-RU"/>
        </a:p>
      </dgm:t>
    </dgm:pt>
    <dgm:pt modelId="{A8E58E3F-2476-4059-AA85-30AC398162EA}">
      <dgm:prSet phldrT="[Текст]" phldr="1"/>
      <dgm:spPr/>
      <dgm:t>
        <a:bodyPr/>
        <a:lstStyle/>
        <a:p>
          <a:endParaRPr lang="ru-RU"/>
        </a:p>
      </dgm:t>
    </dgm:pt>
    <dgm:pt modelId="{6C9E3562-2362-407C-87A1-E96864476DB3}" type="parTrans" cxnId="{D1074AAA-4398-4E46-AADB-8E715A0A85BB}">
      <dgm:prSet/>
      <dgm:spPr/>
      <dgm:t>
        <a:bodyPr/>
        <a:lstStyle/>
        <a:p>
          <a:endParaRPr lang="ru-RU"/>
        </a:p>
      </dgm:t>
    </dgm:pt>
    <dgm:pt modelId="{E2837E65-9A07-4C3E-BD6C-A2C77BF417CD}" type="sibTrans" cxnId="{D1074AAA-4398-4E46-AADB-8E715A0A85BB}">
      <dgm:prSet/>
      <dgm:spPr/>
      <dgm:t>
        <a:bodyPr/>
        <a:lstStyle/>
        <a:p>
          <a:endParaRPr lang="ru-RU"/>
        </a:p>
      </dgm:t>
    </dgm:pt>
    <dgm:pt modelId="{2CEFE1C0-06C1-45F4-985A-0740198A46D0}">
      <dgm:prSet/>
      <dgm:spPr/>
      <dgm:t>
        <a:bodyPr/>
        <a:lstStyle/>
        <a:p>
          <a:endParaRPr lang="ru-RU"/>
        </a:p>
      </dgm:t>
    </dgm:pt>
    <dgm:pt modelId="{CCBAA53F-C39E-4512-839C-A58D5670697E}" type="parTrans" cxnId="{F35E34FD-2FBF-4A23-828A-65E01568F921}">
      <dgm:prSet/>
      <dgm:spPr/>
      <dgm:t>
        <a:bodyPr/>
        <a:lstStyle/>
        <a:p>
          <a:endParaRPr lang="ru-RU"/>
        </a:p>
      </dgm:t>
    </dgm:pt>
    <dgm:pt modelId="{9387863A-1BEB-4AFB-908A-4C078BD608E0}" type="sibTrans" cxnId="{F35E34FD-2FBF-4A23-828A-65E01568F921}">
      <dgm:prSet/>
      <dgm:spPr/>
      <dgm:t>
        <a:bodyPr/>
        <a:lstStyle/>
        <a:p>
          <a:endParaRPr lang="ru-RU"/>
        </a:p>
      </dgm:t>
    </dgm:pt>
    <dgm:pt modelId="{F51AB1B9-88FF-4C18-A1BC-CDDC88F6DC46}">
      <dgm:prSet/>
      <dgm:spPr/>
      <dgm:t>
        <a:bodyPr/>
        <a:lstStyle/>
        <a:p>
          <a:endParaRPr lang="ru-RU" dirty="0"/>
        </a:p>
      </dgm:t>
    </dgm:pt>
    <dgm:pt modelId="{802122C7-1637-4401-A40C-16AC474D436E}" type="parTrans" cxnId="{5251FF14-B27B-43A2-8B02-D0E682678C40}">
      <dgm:prSet/>
      <dgm:spPr/>
      <dgm:t>
        <a:bodyPr/>
        <a:lstStyle/>
        <a:p>
          <a:endParaRPr lang="ru-RU"/>
        </a:p>
      </dgm:t>
    </dgm:pt>
    <dgm:pt modelId="{2E93E33F-51E9-444C-B5D3-B3567AEA30FB}" type="sibTrans" cxnId="{5251FF14-B27B-43A2-8B02-D0E682678C40}">
      <dgm:prSet/>
      <dgm:spPr/>
      <dgm:t>
        <a:bodyPr/>
        <a:lstStyle/>
        <a:p>
          <a:endParaRPr lang="ru-RU"/>
        </a:p>
      </dgm:t>
    </dgm:pt>
    <dgm:pt modelId="{C4D2AC36-6FF2-4903-89C7-5E54F489775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smtClean="0"/>
            <a:t>63084,4</a:t>
          </a:r>
          <a:endParaRPr lang="ru-RU" sz="1200" dirty="0"/>
        </a:p>
      </dgm:t>
    </dgm:pt>
    <dgm:pt modelId="{947170A2-7283-419C-A6D2-3089A3ACAF0E}" type="sibTrans" cxnId="{EE601894-CF0D-4DD8-BD56-4FC34A21C55D}">
      <dgm:prSet/>
      <dgm:spPr/>
      <dgm:t>
        <a:bodyPr/>
        <a:lstStyle/>
        <a:p>
          <a:endParaRPr lang="ru-RU"/>
        </a:p>
      </dgm:t>
    </dgm:pt>
    <dgm:pt modelId="{80FC09CE-06D7-4435-9731-90BF6BFC1671}" type="parTrans" cxnId="{EE601894-CF0D-4DD8-BD56-4FC34A21C55D}">
      <dgm:prSet/>
      <dgm:spPr/>
      <dgm:t>
        <a:bodyPr/>
        <a:lstStyle/>
        <a:p>
          <a:endParaRPr lang="ru-RU"/>
        </a:p>
      </dgm:t>
    </dgm:pt>
    <dgm:pt modelId="{A47C8737-4CCB-4272-839B-F8D7ECE10D00}" type="pres">
      <dgm:prSet presAssocID="{C46B17FB-672A-4BF8-99B4-7F0F276DC70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A93B29-6D41-472E-8758-B89E65106664}" type="pres">
      <dgm:prSet presAssocID="{C46B17FB-672A-4BF8-99B4-7F0F276DC707}" presName="children" presStyleCnt="0"/>
      <dgm:spPr/>
    </dgm:pt>
    <dgm:pt modelId="{436DA642-D3E0-4D08-A4B8-2D19F4524B0B}" type="pres">
      <dgm:prSet presAssocID="{C46B17FB-672A-4BF8-99B4-7F0F276DC707}" presName="child1group" presStyleCnt="0"/>
      <dgm:spPr/>
    </dgm:pt>
    <dgm:pt modelId="{E071EE50-E816-47D8-BFB8-53FC9AF3E30B}" type="pres">
      <dgm:prSet presAssocID="{C46B17FB-672A-4BF8-99B4-7F0F276DC707}" presName="child1" presStyleLbl="bgAcc1" presStyleIdx="0" presStyleCnt="4" custScaleX="125952" custScaleY="40337" custLinFactNeighborX="-34558" custLinFactNeighborY="22252"/>
      <dgm:spPr/>
      <dgm:t>
        <a:bodyPr/>
        <a:lstStyle/>
        <a:p>
          <a:endParaRPr lang="ru-RU"/>
        </a:p>
      </dgm:t>
    </dgm:pt>
    <dgm:pt modelId="{F6CC0E11-7D5B-41AA-86ED-2B0CFBBAF137}" type="pres">
      <dgm:prSet presAssocID="{C46B17FB-672A-4BF8-99B4-7F0F276DC70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8E914-0D58-47B0-BD53-0A45AA08297E}" type="pres">
      <dgm:prSet presAssocID="{C46B17FB-672A-4BF8-99B4-7F0F276DC707}" presName="child2group" presStyleCnt="0"/>
      <dgm:spPr/>
    </dgm:pt>
    <dgm:pt modelId="{56006357-3AC8-43F6-BC15-2922AC0CCAC2}" type="pres">
      <dgm:prSet presAssocID="{C46B17FB-672A-4BF8-99B4-7F0F276DC707}" presName="child2" presStyleLbl="bgAcc1" presStyleIdx="1" presStyleCnt="4" custScaleX="125788" custScaleY="41555" custLinFactNeighborX="25393" custLinFactNeighborY="22861"/>
      <dgm:spPr/>
      <dgm:t>
        <a:bodyPr/>
        <a:lstStyle/>
        <a:p>
          <a:endParaRPr lang="ru-RU"/>
        </a:p>
      </dgm:t>
    </dgm:pt>
    <dgm:pt modelId="{3F841474-A79B-48EC-AB2E-C29578A58A00}" type="pres">
      <dgm:prSet presAssocID="{C46B17FB-672A-4BF8-99B4-7F0F276DC70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947E5-DF0F-42C2-8C5A-64EA8C5C047B}" type="pres">
      <dgm:prSet presAssocID="{C46B17FB-672A-4BF8-99B4-7F0F276DC707}" presName="child3group" presStyleCnt="0"/>
      <dgm:spPr/>
    </dgm:pt>
    <dgm:pt modelId="{EA045F78-BF53-4ECC-A99A-8AB63239132F}" type="pres">
      <dgm:prSet presAssocID="{C46B17FB-672A-4BF8-99B4-7F0F276DC707}" presName="child3" presStyleLbl="bgAcc1" presStyleIdx="2" presStyleCnt="4" custScaleX="120762" custScaleY="41793" custLinFactNeighborX="28071" custLinFactNeighborY="-41951"/>
      <dgm:spPr/>
      <dgm:t>
        <a:bodyPr/>
        <a:lstStyle/>
        <a:p>
          <a:endParaRPr lang="ru-RU"/>
        </a:p>
      </dgm:t>
    </dgm:pt>
    <dgm:pt modelId="{FFF4C3C0-A947-4AF5-B451-BFCFA6DCEF31}" type="pres">
      <dgm:prSet presAssocID="{C46B17FB-672A-4BF8-99B4-7F0F276DC70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5B475-CCB1-43FE-8642-C1724D0098F1}" type="pres">
      <dgm:prSet presAssocID="{C46B17FB-672A-4BF8-99B4-7F0F276DC707}" presName="child4group" presStyleCnt="0"/>
      <dgm:spPr/>
    </dgm:pt>
    <dgm:pt modelId="{01D99C76-3D74-4AB2-A6D6-77C98B9B085B}" type="pres">
      <dgm:prSet presAssocID="{C46B17FB-672A-4BF8-99B4-7F0F276DC707}" presName="child4" presStyleLbl="bgAcc1" presStyleIdx="3" presStyleCnt="4" custScaleX="120845" custScaleY="41793" custLinFactNeighborX="-37111" custLinFactNeighborY="-38765"/>
      <dgm:spPr/>
      <dgm:t>
        <a:bodyPr/>
        <a:lstStyle/>
        <a:p>
          <a:endParaRPr lang="ru-RU"/>
        </a:p>
      </dgm:t>
    </dgm:pt>
    <dgm:pt modelId="{27C4917C-6D19-4EDF-A9EB-4FC5EB8E8902}" type="pres">
      <dgm:prSet presAssocID="{C46B17FB-672A-4BF8-99B4-7F0F276DC70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746B3-CC16-4BF3-AD14-E72482FA7D6A}" type="pres">
      <dgm:prSet presAssocID="{C46B17FB-672A-4BF8-99B4-7F0F276DC707}" presName="childPlaceholder" presStyleCnt="0"/>
      <dgm:spPr/>
    </dgm:pt>
    <dgm:pt modelId="{7B31E2CC-0F75-480F-B86E-EC94EF58781C}" type="pres">
      <dgm:prSet presAssocID="{C46B17FB-672A-4BF8-99B4-7F0F276DC707}" presName="circle" presStyleCnt="0"/>
      <dgm:spPr/>
    </dgm:pt>
    <dgm:pt modelId="{09E6304D-DB05-4555-8C78-113027486DC9}" type="pres">
      <dgm:prSet presAssocID="{C46B17FB-672A-4BF8-99B4-7F0F276DC707}" presName="quadrant1" presStyleLbl="node1" presStyleIdx="0" presStyleCnt="4" custScaleX="114484" custScaleY="114484" custLinFactNeighborX="-118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24C6E-AEAB-4A6D-A847-660C8159865B}" type="pres">
      <dgm:prSet presAssocID="{C46B17FB-672A-4BF8-99B4-7F0F276DC707}" presName="quadrant2" presStyleLbl="node1" presStyleIdx="1" presStyleCnt="4" custAng="0" custScaleX="114484" custScaleY="116462" custLinFactNeighborX="1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8EEAF-CC27-4DBA-B58C-FD3B504F00B3}" type="pres">
      <dgm:prSet presAssocID="{C46B17FB-672A-4BF8-99B4-7F0F276DC707}" presName="quadrant3" presStyleLbl="node1" presStyleIdx="2" presStyleCnt="4" custScaleX="118991" custScaleY="103953" custLinFactNeighborX="708" custLinFactNeighborY="111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102C1-0302-45D4-9C84-9C15E6E71EAB}" type="pres">
      <dgm:prSet presAssocID="{C46B17FB-672A-4BF8-99B4-7F0F276DC707}" presName="quadrant4" presStyleLbl="node1" presStyleIdx="3" presStyleCnt="4" custScaleX="116451" custScaleY="106159" custLinFactNeighborX="-10860" custLinFactNeighborY="100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689B3-CEE0-4487-A19B-BFF0965355E4}" type="pres">
      <dgm:prSet presAssocID="{C46B17FB-672A-4BF8-99B4-7F0F276DC707}" presName="quadrantPlaceholder" presStyleCnt="0"/>
      <dgm:spPr/>
    </dgm:pt>
    <dgm:pt modelId="{748476DB-584C-4311-A004-CDEC5B12EB9F}" type="pres">
      <dgm:prSet presAssocID="{C46B17FB-672A-4BF8-99B4-7F0F276DC707}" presName="center1" presStyleLbl="fgShp" presStyleIdx="0" presStyleCnt="2"/>
      <dgm:spPr/>
    </dgm:pt>
    <dgm:pt modelId="{0810E778-9CD7-4472-A6D2-0F2D318D302F}" type="pres">
      <dgm:prSet presAssocID="{C46B17FB-672A-4BF8-99B4-7F0F276DC707}" presName="center2" presStyleLbl="fgShp" presStyleIdx="1" presStyleCnt="2"/>
      <dgm:spPr/>
    </dgm:pt>
  </dgm:ptLst>
  <dgm:cxnLst>
    <dgm:cxn modelId="{EE88D91D-F13B-4F9B-976A-1FC8574C348D}" type="presOf" srcId="{B9BBAB0E-FE3E-496C-9712-45AEC762FEE0}" destId="{3F841474-A79B-48EC-AB2E-C29578A58A00}" srcOrd="1" destOrd="0" presId="urn:microsoft.com/office/officeart/2005/8/layout/cycle4"/>
    <dgm:cxn modelId="{6F9FD49D-2C56-4226-8CFA-7A503F86A1E7}" type="presOf" srcId="{AFE1ED9C-4875-4EE7-84DC-25FC1832C8B4}" destId="{27C4917C-6D19-4EDF-A9EB-4FC5EB8E8902}" srcOrd="1" destOrd="0" presId="urn:microsoft.com/office/officeart/2005/8/layout/cycle4"/>
    <dgm:cxn modelId="{EE601894-CF0D-4DD8-BD56-4FC34A21C55D}" srcId="{0C51D382-C8C9-4C02-B572-2017C823F7D9}" destId="{C4D2AC36-6FF2-4903-89C7-5E54F489775D}" srcOrd="0" destOrd="0" parTransId="{80FC09CE-06D7-4435-9731-90BF6BFC1671}" sibTransId="{947170A2-7283-419C-A6D2-3089A3ACAF0E}"/>
    <dgm:cxn modelId="{5251FF14-B27B-43A2-8B02-D0E682678C40}" srcId="{C46B17FB-672A-4BF8-99B4-7F0F276DC707}" destId="{F51AB1B9-88FF-4C18-A1BC-CDDC88F6DC46}" srcOrd="4" destOrd="0" parTransId="{802122C7-1637-4401-A40C-16AC474D436E}" sibTransId="{2E93E33F-51E9-444C-B5D3-B3567AEA30FB}"/>
    <dgm:cxn modelId="{546A023C-F510-40C4-8BF5-E34C5353B36C}" type="presOf" srcId="{C46B17FB-672A-4BF8-99B4-7F0F276DC707}" destId="{A47C8737-4CCB-4272-839B-F8D7ECE10D00}" srcOrd="0" destOrd="0" presId="urn:microsoft.com/office/officeart/2005/8/layout/cycle4"/>
    <dgm:cxn modelId="{D1074AAA-4398-4E46-AADB-8E715A0A85BB}" srcId="{C46B17FB-672A-4BF8-99B4-7F0F276DC707}" destId="{A8E58E3F-2476-4059-AA85-30AC398162EA}" srcOrd="7" destOrd="0" parTransId="{6C9E3562-2362-407C-87A1-E96864476DB3}" sibTransId="{E2837E65-9A07-4C3E-BD6C-A2C77BF417CD}"/>
    <dgm:cxn modelId="{AFA9A36E-1102-4E19-9EBA-D0817870C50A}" srcId="{C46B17FB-672A-4BF8-99B4-7F0F276DC707}" destId="{96283FDC-D82A-4664-8517-C2046F406DB5}" srcOrd="3" destOrd="0" parTransId="{6349086E-1979-4EB2-B44B-6DE6426C0367}" sibTransId="{87460BDE-01C0-4F14-845D-7A19EC480AAF}"/>
    <dgm:cxn modelId="{92419FDB-05B5-46E1-B747-4E4F291C3BC6}" type="presOf" srcId="{5DED9EB4-B0D4-4846-964E-61020B2B1A95}" destId="{ED88EEAF-CC27-4DBA-B58C-FD3B504F00B3}" srcOrd="0" destOrd="0" presId="urn:microsoft.com/office/officeart/2005/8/layout/cycle4"/>
    <dgm:cxn modelId="{D17CB892-81F0-4834-8889-CC4EC0156CD7}" srcId="{2D808305-CBAB-4FF0-91B7-2B663665B1BD}" destId="{B9BBAB0E-FE3E-496C-9712-45AEC762FEE0}" srcOrd="0" destOrd="0" parTransId="{A987530E-06A1-4359-9AB8-26F4A4AE6595}" sibTransId="{0DF862C3-9971-47B7-A2AE-1A5D57027DD2}"/>
    <dgm:cxn modelId="{481C40C1-4553-46C0-A5CF-E8E41E0AA105}" type="presOf" srcId="{0C51D382-C8C9-4C02-B572-2017C823F7D9}" destId="{09E6304D-DB05-4555-8C78-113027486DC9}" srcOrd="0" destOrd="0" presId="urn:microsoft.com/office/officeart/2005/8/layout/cycle4"/>
    <dgm:cxn modelId="{9A7FFFCD-F37E-4369-B4E1-EE29FB71007F}" type="presOf" srcId="{B9BBAB0E-FE3E-496C-9712-45AEC762FEE0}" destId="{56006357-3AC8-43F6-BC15-2922AC0CCAC2}" srcOrd="0" destOrd="0" presId="urn:microsoft.com/office/officeart/2005/8/layout/cycle4"/>
    <dgm:cxn modelId="{FA717691-7F01-463E-8D72-1B30C1C215EB}" type="presOf" srcId="{96283FDC-D82A-4664-8517-C2046F406DB5}" destId="{BF9102C1-0302-45D4-9C84-9C15E6E71EAB}" srcOrd="0" destOrd="0" presId="urn:microsoft.com/office/officeart/2005/8/layout/cycle4"/>
    <dgm:cxn modelId="{C4E5734D-8118-4233-9ACF-3587C99A7D07}" srcId="{C46B17FB-672A-4BF8-99B4-7F0F276DC707}" destId="{5DED9EB4-B0D4-4846-964E-61020B2B1A95}" srcOrd="2" destOrd="0" parTransId="{0572894B-611A-4688-B450-F19C7E3B946A}" sibTransId="{44F8549D-4C81-4F48-9D06-AB37E2E82BD8}"/>
    <dgm:cxn modelId="{F35E34FD-2FBF-4A23-828A-65E01568F921}" srcId="{C46B17FB-672A-4BF8-99B4-7F0F276DC707}" destId="{2CEFE1C0-06C1-45F4-985A-0740198A46D0}" srcOrd="5" destOrd="0" parTransId="{CCBAA53F-C39E-4512-839C-A58D5670697E}" sibTransId="{9387863A-1BEB-4AFB-908A-4C078BD608E0}"/>
    <dgm:cxn modelId="{CE10C5ED-DFBA-4FAC-8024-D981EDD02967}" type="presOf" srcId="{7E79E789-722A-4A7B-B597-1DEC6598B5F3}" destId="{EA045F78-BF53-4ECC-A99A-8AB63239132F}" srcOrd="0" destOrd="0" presId="urn:microsoft.com/office/officeart/2005/8/layout/cycle4"/>
    <dgm:cxn modelId="{D65D0396-F3E8-4B85-958D-554E89B384C0}" type="presOf" srcId="{7E79E789-722A-4A7B-B597-1DEC6598B5F3}" destId="{FFF4C3C0-A947-4AF5-B451-BFCFA6DCEF31}" srcOrd="1" destOrd="0" presId="urn:microsoft.com/office/officeart/2005/8/layout/cycle4"/>
    <dgm:cxn modelId="{4976AA53-9839-4E3F-AA79-E329CD2B5E6D}" srcId="{C46B17FB-672A-4BF8-99B4-7F0F276DC707}" destId="{2D808305-CBAB-4FF0-91B7-2B663665B1BD}" srcOrd="1" destOrd="0" parTransId="{86338758-BA5B-4129-A726-E6F727AF4861}" sibTransId="{1A67EFDB-F993-4B4F-816D-A9CD6AF3F11F}"/>
    <dgm:cxn modelId="{5FFDB159-3EE4-4BDA-BFB3-5F61FE3FDEE5}" srcId="{5DED9EB4-B0D4-4846-964E-61020B2B1A95}" destId="{7E79E789-722A-4A7B-B597-1DEC6598B5F3}" srcOrd="0" destOrd="0" parTransId="{E1633D6E-C40C-45FC-857E-3E98C756F270}" sibTransId="{C1CAFD92-9C81-453F-BFB0-DE086DD2A1F8}"/>
    <dgm:cxn modelId="{2E5CD74F-700F-4495-9E69-541FD2DDB4EF}" srcId="{96283FDC-D82A-4664-8517-C2046F406DB5}" destId="{AFE1ED9C-4875-4EE7-84DC-25FC1832C8B4}" srcOrd="0" destOrd="0" parTransId="{A0434CD8-B4C1-40A5-9220-519DDC848D1D}" sibTransId="{C3B203B7-1AC8-4844-BAB7-1571EDA05F84}"/>
    <dgm:cxn modelId="{BED1E592-12B5-4470-913D-6935AF40C460}" type="presOf" srcId="{C4D2AC36-6FF2-4903-89C7-5E54F489775D}" destId="{F6CC0E11-7D5B-41AA-86ED-2B0CFBBAF137}" srcOrd="1" destOrd="0" presId="urn:microsoft.com/office/officeart/2005/8/layout/cycle4"/>
    <dgm:cxn modelId="{066EEBD0-45E2-466A-8ECF-58547C918AC2}" type="presOf" srcId="{C4D2AC36-6FF2-4903-89C7-5E54F489775D}" destId="{E071EE50-E816-47D8-BFB8-53FC9AF3E30B}" srcOrd="0" destOrd="0" presId="urn:microsoft.com/office/officeart/2005/8/layout/cycle4"/>
    <dgm:cxn modelId="{56F3F8DE-6461-4F8C-ABD4-70FE4DAE7165}" type="presOf" srcId="{AFE1ED9C-4875-4EE7-84DC-25FC1832C8B4}" destId="{01D99C76-3D74-4AB2-A6D6-77C98B9B085B}" srcOrd="0" destOrd="0" presId="urn:microsoft.com/office/officeart/2005/8/layout/cycle4"/>
    <dgm:cxn modelId="{7014E777-02AB-4652-BE25-910DC9ABD3CB}" srcId="{C46B17FB-672A-4BF8-99B4-7F0F276DC707}" destId="{73DBCC85-AD5E-43BD-8D88-C29595B38F57}" srcOrd="6" destOrd="0" parTransId="{82FB9D66-1BCA-495A-87CE-C01A8255B45A}" sibTransId="{29BEAE25-DE21-4151-8192-97828F72D962}"/>
    <dgm:cxn modelId="{76C021F6-A80A-48F8-BAE1-E62D5D66AF6A}" srcId="{C46B17FB-672A-4BF8-99B4-7F0F276DC707}" destId="{0C51D382-C8C9-4C02-B572-2017C823F7D9}" srcOrd="0" destOrd="0" parTransId="{70D6576C-3E9E-4261-A23E-5AE0312FC31A}" sibTransId="{8053E917-BD89-44F9-AF7E-730FE824AFF0}"/>
    <dgm:cxn modelId="{3CBCCA76-AEC8-4CF7-8FF7-1F489C35F4F2}" type="presOf" srcId="{2D808305-CBAB-4FF0-91B7-2B663665B1BD}" destId="{45924C6E-AEAB-4A6D-A847-660C8159865B}" srcOrd="0" destOrd="0" presId="urn:microsoft.com/office/officeart/2005/8/layout/cycle4"/>
    <dgm:cxn modelId="{3F941DED-81DE-4FA3-9AFA-D670D6507625}" type="presParOf" srcId="{A47C8737-4CCB-4272-839B-F8D7ECE10D00}" destId="{36A93B29-6D41-472E-8758-B89E65106664}" srcOrd="0" destOrd="0" presId="urn:microsoft.com/office/officeart/2005/8/layout/cycle4"/>
    <dgm:cxn modelId="{DEC92D3B-FE1F-458F-A0A2-1725DB45EC0C}" type="presParOf" srcId="{36A93B29-6D41-472E-8758-B89E65106664}" destId="{436DA642-D3E0-4D08-A4B8-2D19F4524B0B}" srcOrd="0" destOrd="0" presId="urn:microsoft.com/office/officeart/2005/8/layout/cycle4"/>
    <dgm:cxn modelId="{0AAAF17A-2690-47A9-B3C4-69BBB0288220}" type="presParOf" srcId="{436DA642-D3E0-4D08-A4B8-2D19F4524B0B}" destId="{E071EE50-E816-47D8-BFB8-53FC9AF3E30B}" srcOrd="0" destOrd="0" presId="urn:microsoft.com/office/officeart/2005/8/layout/cycle4"/>
    <dgm:cxn modelId="{8611FBB7-B8C7-4C83-B7DF-56085B37420B}" type="presParOf" srcId="{436DA642-D3E0-4D08-A4B8-2D19F4524B0B}" destId="{F6CC0E11-7D5B-41AA-86ED-2B0CFBBAF137}" srcOrd="1" destOrd="0" presId="urn:microsoft.com/office/officeart/2005/8/layout/cycle4"/>
    <dgm:cxn modelId="{CE40192E-A310-4CF3-80AF-1B1E708D3DE3}" type="presParOf" srcId="{36A93B29-6D41-472E-8758-B89E65106664}" destId="{0828E914-0D58-47B0-BD53-0A45AA08297E}" srcOrd="1" destOrd="0" presId="urn:microsoft.com/office/officeart/2005/8/layout/cycle4"/>
    <dgm:cxn modelId="{1A663D5E-B8EC-4AE0-AC75-137C8BDA39A0}" type="presParOf" srcId="{0828E914-0D58-47B0-BD53-0A45AA08297E}" destId="{56006357-3AC8-43F6-BC15-2922AC0CCAC2}" srcOrd="0" destOrd="0" presId="urn:microsoft.com/office/officeart/2005/8/layout/cycle4"/>
    <dgm:cxn modelId="{21704649-CFDC-40FC-96C3-53E556A2DB6F}" type="presParOf" srcId="{0828E914-0D58-47B0-BD53-0A45AA08297E}" destId="{3F841474-A79B-48EC-AB2E-C29578A58A00}" srcOrd="1" destOrd="0" presId="urn:microsoft.com/office/officeart/2005/8/layout/cycle4"/>
    <dgm:cxn modelId="{81BB07A0-2923-47BE-AE5E-AEBB81C7F1F1}" type="presParOf" srcId="{36A93B29-6D41-472E-8758-B89E65106664}" destId="{16E947E5-DF0F-42C2-8C5A-64EA8C5C047B}" srcOrd="2" destOrd="0" presId="urn:microsoft.com/office/officeart/2005/8/layout/cycle4"/>
    <dgm:cxn modelId="{6970AB16-B6A7-4B1E-8BD1-7C46692CF50A}" type="presParOf" srcId="{16E947E5-DF0F-42C2-8C5A-64EA8C5C047B}" destId="{EA045F78-BF53-4ECC-A99A-8AB63239132F}" srcOrd="0" destOrd="0" presId="urn:microsoft.com/office/officeart/2005/8/layout/cycle4"/>
    <dgm:cxn modelId="{259A7EC8-3574-4B03-8EAA-B9511700A855}" type="presParOf" srcId="{16E947E5-DF0F-42C2-8C5A-64EA8C5C047B}" destId="{FFF4C3C0-A947-4AF5-B451-BFCFA6DCEF31}" srcOrd="1" destOrd="0" presId="urn:microsoft.com/office/officeart/2005/8/layout/cycle4"/>
    <dgm:cxn modelId="{33ECBA6A-5547-4D11-AC6F-BBE456525060}" type="presParOf" srcId="{36A93B29-6D41-472E-8758-B89E65106664}" destId="{F935B475-CCB1-43FE-8642-C1724D0098F1}" srcOrd="3" destOrd="0" presId="urn:microsoft.com/office/officeart/2005/8/layout/cycle4"/>
    <dgm:cxn modelId="{620BB277-9EAE-4619-AE9F-006004BD8502}" type="presParOf" srcId="{F935B475-CCB1-43FE-8642-C1724D0098F1}" destId="{01D99C76-3D74-4AB2-A6D6-77C98B9B085B}" srcOrd="0" destOrd="0" presId="urn:microsoft.com/office/officeart/2005/8/layout/cycle4"/>
    <dgm:cxn modelId="{29A3082E-17F5-467D-A580-4D591D4FE778}" type="presParOf" srcId="{F935B475-CCB1-43FE-8642-C1724D0098F1}" destId="{27C4917C-6D19-4EDF-A9EB-4FC5EB8E8902}" srcOrd="1" destOrd="0" presId="urn:microsoft.com/office/officeart/2005/8/layout/cycle4"/>
    <dgm:cxn modelId="{BFE847CA-C979-4F3C-B142-DB14BBD3340E}" type="presParOf" srcId="{36A93B29-6D41-472E-8758-B89E65106664}" destId="{E7A746B3-CC16-4BF3-AD14-E72482FA7D6A}" srcOrd="4" destOrd="0" presId="urn:microsoft.com/office/officeart/2005/8/layout/cycle4"/>
    <dgm:cxn modelId="{FBA27348-7FCF-486D-8177-62FDB0580DF8}" type="presParOf" srcId="{A47C8737-4CCB-4272-839B-F8D7ECE10D00}" destId="{7B31E2CC-0F75-480F-B86E-EC94EF58781C}" srcOrd="1" destOrd="0" presId="urn:microsoft.com/office/officeart/2005/8/layout/cycle4"/>
    <dgm:cxn modelId="{F4B8DDDA-A1A3-4EE7-A432-7687688B099C}" type="presParOf" srcId="{7B31E2CC-0F75-480F-B86E-EC94EF58781C}" destId="{09E6304D-DB05-4555-8C78-113027486DC9}" srcOrd="0" destOrd="0" presId="urn:microsoft.com/office/officeart/2005/8/layout/cycle4"/>
    <dgm:cxn modelId="{CA155145-700F-496F-B8C7-2DA6E09AB3B5}" type="presParOf" srcId="{7B31E2CC-0F75-480F-B86E-EC94EF58781C}" destId="{45924C6E-AEAB-4A6D-A847-660C8159865B}" srcOrd="1" destOrd="0" presId="urn:microsoft.com/office/officeart/2005/8/layout/cycle4"/>
    <dgm:cxn modelId="{3F366CD7-B0F7-4CDC-9AB3-90F6C72BDBB1}" type="presParOf" srcId="{7B31E2CC-0F75-480F-B86E-EC94EF58781C}" destId="{ED88EEAF-CC27-4DBA-B58C-FD3B504F00B3}" srcOrd="2" destOrd="0" presId="urn:microsoft.com/office/officeart/2005/8/layout/cycle4"/>
    <dgm:cxn modelId="{A4A78601-2B34-4322-A179-A7DFC4DF9F3E}" type="presParOf" srcId="{7B31E2CC-0F75-480F-B86E-EC94EF58781C}" destId="{BF9102C1-0302-45D4-9C84-9C15E6E71EAB}" srcOrd="3" destOrd="0" presId="urn:microsoft.com/office/officeart/2005/8/layout/cycle4"/>
    <dgm:cxn modelId="{A0868A6F-687C-4B9B-97B5-44D868AF763C}" type="presParOf" srcId="{7B31E2CC-0F75-480F-B86E-EC94EF58781C}" destId="{03A689B3-CEE0-4487-A19B-BFF0965355E4}" srcOrd="4" destOrd="0" presId="urn:microsoft.com/office/officeart/2005/8/layout/cycle4"/>
    <dgm:cxn modelId="{067F9C5D-0741-4855-91A0-9D8FD3DC9CB7}" type="presParOf" srcId="{A47C8737-4CCB-4272-839B-F8D7ECE10D00}" destId="{748476DB-584C-4311-A004-CDEC5B12EB9F}" srcOrd="2" destOrd="0" presId="urn:microsoft.com/office/officeart/2005/8/layout/cycle4"/>
    <dgm:cxn modelId="{96CFE2D0-46A7-40F8-88F4-51A3B54D1139}" type="presParOf" srcId="{A47C8737-4CCB-4272-839B-F8D7ECE10D00}" destId="{0810E778-9CD7-4472-A6D2-0F2D318D302F}" srcOrd="3" destOrd="0" presId="urn:microsoft.com/office/officeart/2005/8/layout/cycle4"/>
  </dgm:cxnLst>
  <dgm:bg>
    <a:solidFill>
      <a:schemeClr val="accent6">
        <a:lumMod val="40000"/>
        <a:lumOff val="60000"/>
      </a:schemeClr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46EE8-CFD4-48B7-B824-CCA63C8B9B22}">
      <dsp:nvSpPr>
        <dsp:cNvPr id="0" name=""/>
        <dsp:cNvSpPr/>
      </dsp:nvSpPr>
      <dsp:spPr>
        <a:xfrm>
          <a:off x="862758" y="249244"/>
          <a:ext cx="4732820" cy="4732820"/>
        </a:xfrm>
        <a:prstGeom prst="blockArc">
          <a:avLst>
            <a:gd name="adj1" fmla="val 13275521"/>
            <a:gd name="adj2" fmla="val 18191804"/>
            <a:gd name="adj3" fmla="val 3433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76E3D-688C-4BFE-A395-BDB911363A6E}">
      <dsp:nvSpPr>
        <dsp:cNvPr id="0" name=""/>
        <dsp:cNvSpPr/>
      </dsp:nvSpPr>
      <dsp:spPr>
        <a:xfrm>
          <a:off x="1303849" y="-499997"/>
          <a:ext cx="4732820" cy="4732820"/>
        </a:xfrm>
        <a:prstGeom prst="blockArc">
          <a:avLst>
            <a:gd name="adj1" fmla="val 9617198"/>
            <a:gd name="adj2" fmla="val 11982802"/>
            <a:gd name="adj3" fmla="val 3433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DCCE6-32EB-41B6-A9DD-91DC8FD48CB9}">
      <dsp:nvSpPr>
        <dsp:cNvPr id="0" name=""/>
        <dsp:cNvSpPr/>
      </dsp:nvSpPr>
      <dsp:spPr>
        <a:xfrm>
          <a:off x="1284023" y="1122326"/>
          <a:ext cx="4732820" cy="4732820"/>
        </a:xfrm>
        <a:prstGeom prst="blockArc">
          <a:avLst>
            <a:gd name="adj1" fmla="val 9533175"/>
            <a:gd name="adj2" fmla="val 12066825"/>
            <a:gd name="adj3" fmla="val 3433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C802E-E8EE-41C8-8BAA-B2F01C39DAA2}">
      <dsp:nvSpPr>
        <dsp:cNvPr id="0" name=""/>
        <dsp:cNvSpPr/>
      </dsp:nvSpPr>
      <dsp:spPr>
        <a:xfrm>
          <a:off x="1083396" y="722288"/>
          <a:ext cx="4732820" cy="4732820"/>
        </a:xfrm>
        <a:prstGeom prst="blockArc">
          <a:avLst>
            <a:gd name="adj1" fmla="val 3792291"/>
            <a:gd name="adj2" fmla="val 8870661"/>
            <a:gd name="adj3" fmla="val 3433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6E3F1-8B08-444F-A4A5-486A16240F7C}">
      <dsp:nvSpPr>
        <dsp:cNvPr id="0" name=""/>
        <dsp:cNvSpPr/>
      </dsp:nvSpPr>
      <dsp:spPr>
        <a:xfrm>
          <a:off x="3266909" y="768323"/>
          <a:ext cx="4732820" cy="4732820"/>
        </a:xfrm>
        <a:prstGeom prst="blockArc">
          <a:avLst>
            <a:gd name="adj1" fmla="val 2624949"/>
            <a:gd name="adj2" fmla="val 7152642"/>
            <a:gd name="adj3" fmla="val 3433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8641A-5520-4223-B287-2CF3375948FD}">
      <dsp:nvSpPr>
        <dsp:cNvPr id="0" name=""/>
        <dsp:cNvSpPr/>
      </dsp:nvSpPr>
      <dsp:spPr>
        <a:xfrm>
          <a:off x="2648802" y="2019417"/>
          <a:ext cx="4732820" cy="4732820"/>
        </a:xfrm>
        <a:prstGeom prst="blockArc">
          <a:avLst>
            <a:gd name="adj1" fmla="val 19961108"/>
            <a:gd name="adj2" fmla="val 530071"/>
            <a:gd name="adj3" fmla="val 3433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77B85-9C24-4AFB-BBCF-5B6EE4ABDBCC}">
      <dsp:nvSpPr>
        <dsp:cNvPr id="0" name=""/>
        <dsp:cNvSpPr/>
      </dsp:nvSpPr>
      <dsp:spPr>
        <a:xfrm>
          <a:off x="2677013" y="-168041"/>
          <a:ext cx="4732820" cy="4732820"/>
        </a:xfrm>
        <a:prstGeom prst="blockArc">
          <a:avLst>
            <a:gd name="adj1" fmla="val 20785227"/>
            <a:gd name="adj2" fmla="val 1727558"/>
            <a:gd name="adj3" fmla="val 3433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7F541-6E74-4307-9CE0-B39223E5CA95}">
      <dsp:nvSpPr>
        <dsp:cNvPr id="0" name=""/>
        <dsp:cNvSpPr/>
      </dsp:nvSpPr>
      <dsp:spPr>
        <a:xfrm>
          <a:off x="2946803" y="297179"/>
          <a:ext cx="4732820" cy="4758803"/>
        </a:xfrm>
        <a:prstGeom prst="blockArc">
          <a:avLst>
            <a:gd name="adj1" fmla="val 14980066"/>
            <a:gd name="adj2" fmla="val 19739713"/>
            <a:gd name="adj3" fmla="val 34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71272-27CF-4F9F-AA54-787F32BBBE07}">
      <dsp:nvSpPr>
        <dsp:cNvPr id="0" name=""/>
        <dsp:cNvSpPr/>
      </dsp:nvSpPr>
      <dsp:spPr>
        <a:xfrm>
          <a:off x="3164924" y="1612010"/>
          <a:ext cx="2163666" cy="2685612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Участники бюджетного процесса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(с</a:t>
          </a:r>
          <a:r>
            <a:rPr lang="ru-RU" sz="1100" kern="1200" dirty="0" smtClean="0"/>
            <a:t>убъекты, осуществляющие деятельность по составлению и рассмотрению проектов бюджетов, утверждению и исполнению бюджетов, контролю за их исполнением, осуществлению бюджетного учета, составлению, внешней проверке, рассмотрению и утверждению бюджетной отчетности)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270545" y="1717631"/>
        <a:ext cx="1952424" cy="2474370"/>
      </dsp:txXfrm>
    </dsp:sp>
    <dsp:sp modelId="{8718CB4E-F65C-4E4A-89C4-26F421EC27CE}">
      <dsp:nvSpPr>
        <dsp:cNvPr id="0" name=""/>
        <dsp:cNvSpPr/>
      </dsp:nvSpPr>
      <dsp:spPr>
        <a:xfrm>
          <a:off x="3021801" y="34038"/>
          <a:ext cx="2961552" cy="1270803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Глава Администрация муниципального района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   - руководит подготовкой вопросов формирования проекта районного бюджета;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  -  выносит на рассмотрение Совета;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  -  инициирует публичные слушания;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Контролирует исполнение;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Утверждает квартальную отчетность</a:t>
          </a:r>
        </a:p>
      </dsp:txBody>
      <dsp:txXfrm>
        <a:off x="3083836" y="96073"/>
        <a:ext cx="2837482" cy="1146733"/>
      </dsp:txXfrm>
    </dsp:sp>
    <dsp:sp modelId="{845E0088-4DF9-433D-BC84-CA6B21FB8774}">
      <dsp:nvSpPr>
        <dsp:cNvPr id="0" name=""/>
        <dsp:cNvSpPr/>
      </dsp:nvSpPr>
      <dsp:spPr>
        <a:xfrm>
          <a:off x="5967440" y="913243"/>
          <a:ext cx="2673518" cy="1478079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Совет  </a:t>
          </a:r>
          <a:r>
            <a:rPr lang="ru-RU" sz="1000" b="1" kern="1200" dirty="0" err="1" smtClean="0">
              <a:solidFill>
                <a:schemeClr val="tx1"/>
              </a:solidFill>
            </a:rPr>
            <a:t>Зеленчукского</a:t>
          </a:r>
          <a:r>
            <a:rPr lang="ru-RU" sz="1000" b="1" kern="1200" dirty="0" smtClean="0">
              <a:solidFill>
                <a:schemeClr val="tx1"/>
              </a:solidFill>
            </a:rPr>
            <a:t> района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устанавливает, изменяет и отменяет местные налоги;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Рассматривает  и утверждает внесение изменений в бюджет.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Утверждает годовую отчетность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039594" y="985397"/>
        <a:ext cx="2529210" cy="1333771"/>
      </dsp:txXfrm>
    </dsp:sp>
    <dsp:sp modelId="{F4E02FC5-5AE7-4245-AB29-1ABD8AEB0F21}">
      <dsp:nvSpPr>
        <dsp:cNvPr id="0" name=""/>
        <dsp:cNvSpPr/>
      </dsp:nvSpPr>
      <dsp:spPr>
        <a:xfrm>
          <a:off x="5522393" y="2497421"/>
          <a:ext cx="3118566" cy="164229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Финансовое управление Администрация ЗМР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  Составляет и исполняет бюджет: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доводит лимиты бюджетных ассигнований до ГРБС;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проводит финансирование получателям БС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принимает отчетность от ГРБС;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составляет сводную отчетность районного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составляет консолидированную отчетность по МР;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   Осуществляет муниципальные заимствования.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5602563" y="2577591"/>
        <a:ext cx="2958226" cy="1481952"/>
      </dsp:txXfrm>
    </dsp:sp>
    <dsp:sp modelId="{0D45D63D-91C6-4CBD-9A7E-8B57F668A8E9}">
      <dsp:nvSpPr>
        <dsp:cNvPr id="0" name=""/>
        <dsp:cNvSpPr/>
      </dsp:nvSpPr>
      <dsp:spPr>
        <a:xfrm>
          <a:off x="6048663" y="4297621"/>
          <a:ext cx="2529501" cy="890807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Контрольно - счетный орган ЗМР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092149" y="4341107"/>
        <a:ext cx="2442529" cy="803835"/>
      </dsp:txXfrm>
    </dsp:sp>
    <dsp:sp modelId="{2903352A-C723-4D92-8BD1-F54193A752E8}">
      <dsp:nvSpPr>
        <dsp:cNvPr id="0" name=""/>
        <dsp:cNvSpPr/>
      </dsp:nvSpPr>
      <dsp:spPr>
        <a:xfrm>
          <a:off x="3168351" y="4657663"/>
          <a:ext cx="2659855" cy="101418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Главные администраторы (администраторы) доходов районного бюджета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   - предоставляют сведения, необходимые для составления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   - анализируют, формируют и предоставляют бюджетную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217860" y="4707172"/>
        <a:ext cx="2560837" cy="915171"/>
      </dsp:txXfrm>
    </dsp:sp>
    <dsp:sp modelId="{1B484103-B5CC-49BB-A3BC-AF799990D8CA}">
      <dsp:nvSpPr>
        <dsp:cNvPr id="0" name=""/>
        <dsp:cNvSpPr/>
      </dsp:nvSpPr>
      <dsp:spPr>
        <a:xfrm>
          <a:off x="0" y="3452357"/>
          <a:ext cx="2961552" cy="174835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Главные распорядители (распорядители) бюджетных средств (ГРБС)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осуществляют планирование расходов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и предоставляют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85348" y="3537705"/>
        <a:ext cx="2790856" cy="1577660"/>
      </dsp:txXfrm>
    </dsp:sp>
    <dsp:sp modelId="{5356B0E1-8162-4DE2-9CF6-6915C440583D}">
      <dsp:nvSpPr>
        <dsp:cNvPr id="0" name=""/>
        <dsp:cNvSpPr/>
      </dsp:nvSpPr>
      <dsp:spPr>
        <a:xfrm>
          <a:off x="0" y="1969278"/>
          <a:ext cx="2961552" cy="1363317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Главный администратор источников финансирования дефицита районного бюджета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                     </a:t>
          </a:r>
          <a:r>
            <a:rPr lang="ru-RU" sz="1000" b="1" kern="1200" dirty="0" smtClean="0">
              <a:solidFill>
                <a:schemeClr val="tx1"/>
              </a:solidFill>
            </a:rPr>
            <a:t>(финансовое управление)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 по  источникам  </a:t>
          </a:r>
          <a:r>
            <a:rPr lang="ru-RU" sz="1000" kern="1200" dirty="0" err="1" smtClean="0">
              <a:solidFill>
                <a:schemeClr val="tx1"/>
              </a:solidFill>
            </a:rPr>
            <a:t>финанси-рования</a:t>
          </a:r>
          <a:r>
            <a:rPr lang="ru-RU" sz="1000" kern="1200" dirty="0" smtClean="0">
              <a:solidFill>
                <a:schemeClr val="tx1"/>
              </a:solidFill>
            </a:rPr>
            <a:t> дефицита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6552" y="2035830"/>
        <a:ext cx="2828448" cy="1230213"/>
      </dsp:txXfrm>
    </dsp:sp>
    <dsp:sp modelId="{2243B9A5-8E15-4393-A3CF-599F3170D614}">
      <dsp:nvSpPr>
        <dsp:cNvPr id="0" name=""/>
        <dsp:cNvSpPr/>
      </dsp:nvSpPr>
      <dsp:spPr>
        <a:xfrm>
          <a:off x="0" y="486221"/>
          <a:ext cx="2961552" cy="1191331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Получатели бюджетных средств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ведут бюджетный учет;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и предоставляют главному распорядителю бюджетных средств бюджетную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58156" y="544377"/>
        <a:ext cx="2845240" cy="1075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3ED69-0662-418B-91A3-7B214C088D1E}">
      <dsp:nvSpPr>
        <dsp:cNvPr id="0" name=""/>
        <dsp:cNvSpPr/>
      </dsp:nvSpPr>
      <dsp:spPr>
        <a:xfrm>
          <a:off x="102895" y="678649"/>
          <a:ext cx="2571749" cy="154305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Совет                                         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Зеленчукского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         муниципального                                   района</a:t>
          </a:r>
          <a:endParaRPr lang="ru-RU" sz="1600" kern="1200" dirty="0"/>
        </a:p>
      </dsp:txBody>
      <dsp:txXfrm>
        <a:off x="102895" y="678649"/>
        <a:ext cx="2571749" cy="1543050"/>
      </dsp:txXfrm>
    </dsp:sp>
    <dsp:sp modelId="{25C87F84-A93B-46A1-938A-E3E2D60333EA}">
      <dsp:nvSpPr>
        <dsp:cNvPr id="0" name=""/>
        <dsp:cNvSpPr/>
      </dsp:nvSpPr>
      <dsp:spPr>
        <a:xfrm>
          <a:off x="2839186" y="645782"/>
          <a:ext cx="2571749" cy="154305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Администрация                        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Зеленчукского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                        муниципального                                 района</a:t>
          </a:r>
          <a:endParaRPr lang="ru-RU" sz="1600" kern="1200" dirty="0"/>
        </a:p>
      </dsp:txBody>
      <dsp:txXfrm>
        <a:off x="2839186" y="645782"/>
        <a:ext cx="2571749" cy="1543050"/>
      </dsp:txXfrm>
    </dsp:sp>
    <dsp:sp modelId="{C7665B6A-987C-4211-965C-7A41EA68E1ED}">
      <dsp:nvSpPr>
        <dsp:cNvPr id="0" name=""/>
        <dsp:cNvSpPr/>
      </dsp:nvSpPr>
      <dsp:spPr>
        <a:xfrm>
          <a:off x="5554954" y="2437726"/>
          <a:ext cx="2571749" cy="154305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Финансовое управление администрации                    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Зеленчукского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                муниципального                                района</a:t>
          </a:r>
          <a:endParaRPr lang="ru-RU" sz="1600" kern="1200" dirty="0"/>
        </a:p>
      </dsp:txBody>
      <dsp:txXfrm>
        <a:off x="5554954" y="2437726"/>
        <a:ext cx="2571749" cy="1543050"/>
      </dsp:txXfrm>
    </dsp:sp>
    <dsp:sp modelId="{84CF5546-4FD2-427C-8E6E-C78C51AB4255}">
      <dsp:nvSpPr>
        <dsp:cNvPr id="0" name=""/>
        <dsp:cNvSpPr/>
      </dsp:nvSpPr>
      <dsp:spPr>
        <a:xfrm>
          <a:off x="5575502" y="678660"/>
          <a:ext cx="2571749" cy="154305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Управление образования администрации    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Зеленчукского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                     муниципального                                  района</a:t>
          </a:r>
          <a:endParaRPr lang="ru-RU" sz="1600" kern="1200" dirty="0"/>
        </a:p>
      </dsp:txBody>
      <dsp:txXfrm>
        <a:off x="5575502" y="678660"/>
        <a:ext cx="2571749" cy="1543050"/>
      </dsp:txXfrm>
    </dsp:sp>
    <dsp:sp modelId="{E6267399-8DBC-4CD4-BE6E-772B2F2F4C16}">
      <dsp:nvSpPr>
        <dsp:cNvPr id="0" name=""/>
        <dsp:cNvSpPr/>
      </dsp:nvSpPr>
      <dsp:spPr>
        <a:xfrm>
          <a:off x="102895" y="2437737"/>
          <a:ext cx="2571749" cy="154305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Отдел культуры       администрации                    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Зеленчукского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                муниципального                                района</a:t>
          </a:r>
          <a:endParaRPr lang="ru-RU" sz="1600" kern="1200" dirty="0"/>
        </a:p>
      </dsp:txBody>
      <dsp:txXfrm>
        <a:off x="102895" y="2437737"/>
        <a:ext cx="2571749" cy="1543050"/>
      </dsp:txXfrm>
    </dsp:sp>
    <dsp:sp modelId="{558843C1-3AB9-4BBC-8E9C-3916667710AB}">
      <dsp:nvSpPr>
        <dsp:cNvPr id="0" name=""/>
        <dsp:cNvSpPr/>
      </dsp:nvSpPr>
      <dsp:spPr>
        <a:xfrm>
          <a:off x="2818663" y="2437737"/>
          <a:ext cx="2571749" cy="154305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Управление труда и социального развития        администрации                    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Зеленчукского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rPr>
            <a:t>                муниципального                                района</a:t>
          </a:r>
          <a:endParaRPr lang="ru-RU" sz="1600" kern="1200" dirty="0"/>
        </a:p>
      </dsp:txBody>
      <dsp:txXfrm>
        <a:off x="2818663" y="2437737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E8639-8B7E-46B4-BE5A-D8117E61C3EF}">
      <dsp:nvSpPr>
        <dsp:cNvPr id="0" name=""/>
        <dsp:cNvSpPr/>
      </dsp:nvSpPr>
      <dsp:spPr>
        <a:xfrm>
          <a:off x="273" y="0"/>
          <a:ext cx="2159185" cy="2159185"/>
        </a:xfrm>
        <a:prstGeom prst="ellipse">
          <a:avLst/>
        </a:prstGeom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 </a:t>
          </a:r>
          <a:r>
            <a:rPr lang="ru-RU" sz="30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920783,6</a:t>
          </a:r>
          <a:endParaRPr lang="ru-RU" sz="30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478" y="316205"/>
        <a:ext cx="1526775" cy="1526775"/>
      </dsp:txXfrm>
    </dsp:sp>
    <dsp:sp modelId="{522B389D-9076-4B1E-BF5C-E9DAD462D263}">
      <dsp:nvSpPr>
        <dsp:cNvPr id="0" name=""/>
        <dsp:cNvSpPr/>
      </dsp:nvSpPr>
      <dsp:spPr>
        <a:xfrm rot="1395">
          <a:off x="2245144" y="524732"/>
          <a:ext cx="1937612" cy="41535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245144" y="607777"/>
        <a:ext cx="1813007" cy="249211"/>
      </dsp:txXfrm>
    </dsp:sp>
    <dsp:sp modelId="{10DE0D01-D9D1-4E5F-9721-3FB81E8F843C}">
      <dsp:nvSpPr>
        <dsp:cNvPr id="0" name=""/>
        <dsp:cNvSpPr/>
      </dsp:nvSpPr>
      <dsp:spPr>
        <a:xfrm>
          <a:off x="4205037" y="0"/>
          <a:ext cx="2159185" cy="2159185"/>
        </a:xfrm>
        <a:prstGeom prst="ellipse">
          <a:avLst/>
        </a:prstGeom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 </a:t>
          </a:r>
          <a:r>
            <a:rPr lang="ru-RU" sz="30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920783,6</a:t>
          </a:r>
          <a:endParaRPr lang="ru-RU" sz="30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21242" y="316205"/>
        <a:ext cx="1526775" cy="1526775"/>
      </dsp:txXfrm>
    </dsp:sp>
    <dsp:sp modelId="{C914835E-9AAE-4F64-A4E3-D268E68D5898}">
      <dsp:nvSpPr>
        <dsp:cNvPr id="0" name=""/>
        <dsp:cNvSpPr/>
      </dsp:nvSpPr>
      <dsp:spPr>
        <a:xfrm rot="10798611">
          <a:off x="2244326" y="1178564"/>
          <a:ext cx="1938168" cy="43499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374823" y="1265536"/>
        <a:ext cx="1807671" cy="2609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4F158-CEE4-498E-B5E9-BBF73490DE4D}">
      <dsp:nvSpPr>
        <dsp:cNvPr id="0" name=""/>
        <dsp:cNvSpPr/>
      </dsp:nvSpPr>
      <dsp:spPr>
        <a:xfrm>
          <a:off x="51140" y="0"/>
          <a:ext cx="2232247" cy="223224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FD4192-93F6-4BED-B779-2952C05A0FC2}">
      <dsp:nvSpPr>
        <dsp:cNvPr id="0" name=""/>
        <dsp:cNvSpPr/>
      </dsp:nvSpPr>
      <dsp:spPr>
        <a:xfrm>
          <a:off x="1116123" y="0"/>
          <a:ext cx="3420379" cy="22322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Доходы и расходы </a:t>
          </a:r>
          <a:endParaRPr lang="ru-RU" sz="2100" kern="1200"/>
        </a:p>
      </dsp:txBody>
      <dsp:txXfrm>
        <a:off x="1116123" y="0"/>
        <a:ext cx="3420379" cy="474352"/>
      </dsp:txXfrm>
    </dsp:sp>
    <dsp:sp modelId="{274851E0-EF08-48E2-A8D8-5ABB36ADE62A}">
      <dsp:nvSpPr>
        <dsp:cNvPr id="0" name=""/>
        <dsp:cNvSpPr/>
      </dsp:nvSpPr>
      <dsp:spPr>
        <a:xfrm>
          <a:off x="292982" y="474352"/>
          <a:ext cx="1646282" cy="164628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E12C80-E3A4-4E3B-89B3-7F5B266EA75E}">
      <dsp:nvSpPr>
        <dsp:cNvPr id="0" name=""/>
        <dsp:cNvSpPr/>
      </dsp:nvSpPr>
      <dsp:spPr>
        <a:xfrm>
          <a:off x="1116123" y="474352"/>
          <a:ext cx="3420379" cy="16462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в расчете</a:t>
          </a:r>
          <a:endParaRPr lang="ru-RU" sz="2100" kern="1200"/>
        </a:p>
      </dsp:txBody>
      <dsp:txXfrm>
        <a:off x="1116123" y="474352"/>
        <a:ext cx="3420379" cy="474352"/>
      </dsp:txXfrm>
    </dsp:sp>
    <dsp:sp modelId="{BB52F272-942F-4A9B-BD88-7F2EDC6B0DEF}">
      <dsp:nvSpPr>
        <dsp:cNvPr id="0" name=""/>
        <dsp:cNvSpPr/>
      </dsp:nvSpPr>
      <dsp:spPr>
        <a:xfrm>
          <a:off x="585965" y="948705"/>
          <a:ext cx="1060317" cy="106031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83D7AD-9512-4CAE-BDAA-7016AD914F37}">
      <dsp:nvSpPr>
        <dsp:cNvPr id="0" name=""/>
        <dsp:cNvSpPr/>
      </dsp:nvSpPr>
      <dsp:spPr>
        <a:xfrm>
          <a:off x="1116123" y="948705"/>
          <a:ext cx="3420379" cy="10603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на 1 человека  =</a:t>
          </a:r>
          <a:endParaRPr lang="ru-RU" sz="2100" kern="1200"/>
        </a:p>
      </dsp:txBody>
      <dsp:txXfrm>
        <a:off x="1116123" y="948705"/>
        <a:ext cx="3420379" cy="474352"/>
      </dsp:txXfrm>
    </dsp:sp>
    <dsp:sp modelId="{B66685E0-ED9D-4259-BC05-8464CE728A93}">
      <dsp:nvSpPr>
        <dsp:cNvPr id="0" name=""/>
        <dsp:cNvSpPr/>
      </dsp:nvSpPr>
      <dsp:spPr>
        <a:xfrm>
          <a:off x="878947" y="1423058"/>
          <a:ext cx="474352" cy="47435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7B7CA7-E761-4BF6-923D-77AAF339D848}">
      <dsp:nvSpPr>
        <dsp:cNvPr id="0" name=""/>
        <dsp:cNvSpPr/>
      </dsp:nvSpPr>
      <dsp:spPr>
        <a:xfrm>
          <a:off x="1116123" y="1423058"/>
          <a:ext cx="3420379" cy="4743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17006,03 руб</a:t>
          </a:r>
          <a:r>
            <a:rPr lang="ru-RU" sz="2100" kern="1200" dirty="0" smtClean="0"/>
            <a:t>.</a:t>
          </a:r>
          <a:endParaRPr lang="ru-RU" sz="2100" kern="1200" dirty="0"/>
        </a:p>
      </dsp:txBody>
      <dsp:txXfrm>
        <a:off x="1116123" y="1423058"/>
        <a:ext cx="3420379" cy="4743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5C15C-4F2A-4680-BFD9-3AB57A006A24}">
      <dsp:nvSpPr>
        <dsp:cNvPr id="0" name=""/>
        <dsp:cNvSpPr/>
      </dsp:nvSpPr>
      <dsp:spPr>
        <a:xfrm>
          <a:off x="603337" y="-11440"/>
          <a:ext cx="4794605" cy="212790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BD8A5-76BF-4FFB-B93C-1F23CE5F00A0}">
      <dsp:nvSpPr>
        <dsp:cNvPr id="0" name=""/>
        <dsp:cNvSpPr/>
      </dsp:nvSpPr>
      <dsp:spPr>
        <a:xfrm>
          <a:off x="2446582" y="3689678"/>
          <a:ext cx="1009206" cy="304871"/>
        </a:xfrm>
        <a:prstGeom prst="downArrow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B18BF72F-5B14-4CFC-A666-C6E6D9EAB817}">
      <dsp:nvSpPr>
        <dsp:cNvPr id="0" name=""/>
        <dsp:cNvSpPr/>
      </dsp:nvSpPr>
      <dsp:spPr>
        <a:xfrm>
          <a:off x="1029785" y="3994549"/>
          <a:ext cx="4010780" cy="423560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88,6% от общего объема районного бюджета</a:t>
          </a:r>
          <a:endParaRPr lang="ru-RU" sz="1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29785" y="3994549"/>
        <a:ext cx="4010780" cy="423560"/>
      </dsp:txXfrm>
    </dsp:sp>
    <dsp:sp modelId="{550AB4A3-031B-4794-91BF-9F2EC04EDF6D}">
      <dsp:nvSpPr>
        <dsp:cNvPr id="0" name=""/>
        <dsp:cNvSpPr/>
      </dsp:nvSpPr>
      <dsp:spPr>
        <a:xfrm>
          <a:off x="1778692" y="2016221"/>
          <a:ext cx="2200031" cy="15293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Соцполитика</a:t>
          </a:r>
          <a:r>
            <a:rPr lang="ru-RU" sz="1400" b="1" kern="1200" dirty="0" smtClean="0"/>
            <a:t> и здравоохранение </a:t>
          </a:r>
          <a:r>
            <a:rPr lang="ru-RU" sz="1200" b="1" kern="1200" dirty="0" smtClean="0"/>
            <a:t>– 199996,1  тыс. руб.</a:t>
          </a:r>
          <a:endParaRPr lang="ru-RU" sz="1200" b="1" kern="1200" dirty="0"/>
        </a:p>
      </dsp:txBody>
      <dsp:txXfrm>
        <a:off x="2100879" y="2240196"/>
        <a:ext cx="1555657" cy="1081444"/>
      </dsp:txXfrm>
    </dsp:sp>
    <dsp:sp modelId="{2B1A8D67-0D71-47F4-9CAC-259F5DF28160}">
      <dsp:nvSpPr>
        <dsp:cNvPr id="0" name=""/>
        <dsp:cNvSpPr/>
      </dsp:nvSpPr>
      <dsp:spPr>
        <a:xfrm>
          <a:off x="962682" y="570845"/>
          <a:ext cx="1984312" cy="1573981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Образование </a:t>
          </a:r>
          <a:r>
            <a:rPr lang="ru-RU" sz="1400" b="1" kern="1200" dirty="0" smtClean="0"/>
            <a:t>– 503874,4 </a:t>
          </a:r>
          <a:r>
            <a:rPr lang="ru-RU" sz="1200" b="1" kern="1200" dirty="0" smtClean="0"/>
            <a:t>тыс. руб.</a:t>
          </a:r>
          <a:endParaRPr lang="ru-RU" sz="1200" b="1" kern="1200" dirty="0"/>
        </a:p>
      </dsp:txBody>
      <dsp:txXfrm>
        <a:off x="1253278" y="801349"/>
        <a:ext cx="1403120" cy="1112973"/>
      </dsp:txXfrm>
    </dsp:sp>
    <dsp:sp modelId="{DE7690E4-8B83-4024-B15F-02E849997AC1}">
      <dsp:nvSpPr>
        <dsp:cNvPr id="0" name=""/>
        <dsp:cNvSpPr/>
      </dsp:nvSpPr>
      <dsp:spPr>
        <a:xfrm>
          <a:off x="2988333" y="636907"/>
          <a:ext cx="1917336" cy="1570039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Культура ,                    ФК и спорт – </a:t>
          </a:r>
          <a:r>
            <a:rPr lang="ru-RU" sz="1400" b="1" kern="1200" dirty="0" smtClean="0"/>
            <a:t>32900,1 </a:t>
          </a:r>
          <a:r>
            <a:rPr lang="ru-RU" sz="1200" b="1" kern="1200" dirty="0" smtClean="0"/>
            <a:t>тыс. </a:t>
          </a:r>
          <a:r>
            <a:rPr lang="ru-RU" sz="1200" b="1" kern="1200" dirty="0" err="1" smtClean="0"/>
            <a:t>руб</a:t>
          </a:r>
          <a:endParaRPr lang="ru-RU" sz="1200" b="1" kern="1200" dirty="0"/>
        </a:p>
      </dsp:txBody>
      <dsp:txXfrm>
        <a:off x="3269120" y="866834"/>
        <a:ext cx="1355762" cy="1110185"/>
      </dsp:txXfrm>
    </dsp:sp>
    <dsp:sp modelId="{E3371C7A-23CB-452C-B1E7-442B3500162F}">
      <dsp:nvSpPr>
        <dsp:cNvPr id="0" name=""/>
        <dsp:cNvSpPr/>
      </dsp:nvSpPr>
      <dsp:spPr>
        <a:xfrm>
          <a:off x="103860" y="339750"/>
          <a:ext cx="5549714" cy="325868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45F78-BF53-4ECC-A99A-8AB63239132F}">
      <dsp:nvSpPr>
        <dsp:cNvPr id="0" name=""/>
        <dsp:cNvSpPr/>
      </dsp:nvSpPr>
      <dsp:spPr>
        <a:xfrm>
          <a:off x="4320483" y="1794196"/>
          <a:ext cx="1675338" cy="3755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0</a:t>
          </a:r>
          <a:endParaRPr lang="ru-RU" sz="1200" b="1" kern="1200" dirty="0"/>
        </a:p>
      </dsp:txBody>
      <dsp:txXfrm>
        <a:off x="4831335" y="1896341"/>
        <a:ext cx="1156237" cy="265182"/>
      </dsp:txXfrm>
    </dsp:sp>
    <dsp:sp modelId="{01D99C76-3D74-4AB2-A6D6-77C98B9B085B}">
      <dsp:nvSpPr>
        <dsp:cNvPr id="0" name=""/>
        <dsp:cNvSpPr/>
      </dsp:nvSpPr>
      <dsp:spPr>
        <a:xfrm>
          <a:off x="1152134" y="1822828"/>
          <a:ext cx="1676490" cy="3755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/>
            <a:t>34681,4</a:t>
          </a:r>
          <a:endParaRPr lang="ru-RU" sz="1200" kern="1200" dirty="0"/>
        </a:p>
      </dsp:txBody>
      <dsp:txXfrm>
        <a:off x="1160384" y="1924972"/>
        <a:ext cx="1157043" cy="265182"/>
      </dsp:txXfrm>
    </dsp:sp>
    <dsp:sp modelId="{56006357-3AC8-43F6-BC15-2922AC0CCAC2}">
      <dsp:nvSpPr>
        <dsp:cNvPr id="0" name=""/>
        <dsp:cNvSpPr/>
      </dsp:nvSpPr>
      <dsp:spPr>
        <a:xfrm>
          <a:off x="4248468" y="468053"/>
          <a:ext cx="1745064" cy="3734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553055,9</a:t>
          </a:r>
          <a:endParaRPr lang="ru-RU" sz="1200" kern="1200" dirty="0"/>
        </a:p>
      </dsp:txBody>
      <dsp:txXfrm>
        <a:off x="4780191" y="476256"/>
        <a:ext cx="1205139" cy="263672"/>
      </dsp:txXfrm>
    </dsp:sp>
    <dsp:sp modelId="{E071EE50-E816-47D8-BFB8-53FC9AF3E30B}">
      <dsp:nvSpPr>
        <dsp:cNvPr id="0" name=""/>
        <dsp:cNvSpPr/>
      </dsp:nvSpPr>
      <dsp:spPr>
        <a:xfrm>
          <a:off x="1152127" y="468053"/>
          <a:ext cx="1747339" cy="3624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/>
            <a:t>63084,4</a:t>
          </a:r>
          <a:endParaRPr lang="ru-RU" sz="1200" kern="1200" dirty="0"/>
        </a:p>
      </dsp:txBody>
      <dsp:txXfrm>
        <a:off x="1160090" y="476016"/>
        <a:ext cx="1207211" cy="255943"/>
      </dsp:txXfrm>
    </dsp:sp>
    <dsp:sp modelId="{09E6304D-DB05-4555-8C78-113027486DC9}">
      <dsp:nvSpPr>
        <dsp:cNvPr id="0" name=""/>
        <dsp:cNvSpPr/>
      </dsp:nvSpPr>
      <dsp:spPr>
        <a:xfrm>
          <a:off x="2160236" y="72011"/>
          <a:ext cx="1392124" cy="1392124"/>
        </a:xfrm>
        <a:prstGeom prst="pieWedge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2">
                  <a:lumMod val="50000"/>
                </a:schemeClr>
              </a:solidFill>
            </a:rPr>
            <a:t>Дотации бюджетам муниципальных районов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567980" y="479755"/>
        <a:ext cx="984380" cy="984380"/>
      </dsp:txXfrm>
    </dsp:sp>
    <dsp:sp modelId="{45924C6E-AEAB-4A6D-A847-660C8159865B}">
      <dsp:nvSpPr>
        <dsp:cNvPr id="0" name=""/>
        <dsp:cNvSpPr/>
      </dsp:nvSpPr>
      <dsp:spPr>
        <a:xfrm rot="5400000">
          <a:off x="3588365" y="72011"/>
          <a:ext cx="1416176" cy="1392124"/>
        </a:xfrm>
        <a:prstGeom prst="pieWedge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2">
                  <a:lumMod val="50000"/>
                </a:schemeClr>
              </a:solidFill>
            </a:rPr>
            <a:t>Субвенции бюджетам муниципальных районов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ru-RU" sz="800" b="1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3600391" y="474773"/>
        <a:ext cx="984380" cy="1001388"/>
      </dsp:txXfrm>
    </dsp:sp>
    <dsp:sp modelId="{ED88EEAF-CC27-4DBA-B58C-FD3B504F00B3}">
      <dsp:nvSpPr>
        <dsp:cNvPr id="0" name=""/>
        <dsp:cNvSpPr/>
      </dsp:nvSpPr>
      <dsp:spPr>
        <a:xfrm rot="10800000">
          <a:off x="3557631" y="1544238"/>
          <a:ext cx="1446929" cy="1264067"/>
        </a:xfrm>
        <a:prstGeom prst="pieWedge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2">
                  <a:lumMod val="50000"/>
                </a:schemeClr>
              </a:solidFill>
            </a:rPr>
            <a:t>Иные </a:t>
          </a:r>
          <a:r>
            <a:rPr lang="ru-RU" sz="1100" b="1" kern="1200" dirty="0" err="1" smtClean="0">
              <a:solidFill>
                <a:schemeClr val="tx2">
                  <a:lumMod val="50000"/>
                </a:schemeClr>
              </a:solidFill>
            </a:rPr>
            <a:t>межбюджет</a:t>
          </a:r>
          <a:r>
            <a:rPr lang="ru-RU" sz="1100" b="1" kern="1200" dirty="0" smtClean="0">
              <a:solidFill>
                <a:schemeClr val="tx2">
                  <a:lumMod val="50000"/>
                </a:schemeClr>
              </a:solidFill>
            </a:rPr>
            <a:t>-  </a:t>
          </a:r>
          <a:r>
            <a:rPr lang="ru-RU" sz="1100" b="1" kern="1200" dirty="0" err="1" smtClean="0">
              <a:solidFill>
                <a:schemeClr val="tx2">
                  <a:lumMod val="50000"/>
                </a:schemeClr>
              </a:solidFill>
            </a:rPr>
            <a:t>ные</a:t>
          </a:r>
          <a:r>
            <a:rPr lang="ru-RU" sz="1100" b="1" kern="1200" dirty="0" smtClean="0">
              <a:solidFill>
                <a:schemeClr val="tx2">
                  <a:lumMod val="50000"/>
                </a:schemeClr>
              </a:solidFill>
            </a:rPr>
            <a:t> трансферты</a:t>
          </a:r>
          <a:endParaRPr lang="ru-RU" sz="1100" b="1" kern="1200" dirty="0">
            <a:solidFill>
              <a:schemeClr val="tx2">
                <a:lumMod val="50000"/>
              </a:schemeClr>
            </a:solidFill>
          </a:endParaRPr>
        </a:p>
      </dsp:txBody>
      <dsp:txXfrm rot="10800000">
        <a:off x="3557631" y="1544238"/>
        <a:ext cx="1023133" cy="893830"/>
      </dsp:txXfrm>
    </dsp:sp>
    <dsp:sp modelId="{BF9102C1-0302-45D4-9C84-9C15E6E71EAB}">
      <dsp:nvSpPr>
        <dsp:cNvPr id="0" name=""/>
        <dsp:cNvSpPr/>
      </dsp:nvSpPr>
      <dsp:spPr>
        <a:xfrm rot="16200000">
          <a:off x="2222817" y="1454850"/>
          <a:ext cx="1290892" cy="1416043"/>
        </a:xfrm>
        <a:prstGeom prst="pieWedge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2">
                  <a:lumMod val="50000"/>
                </a:schemeClr>
              </a:solidFill>
            </a:rPr>
            <a:t>Субсидии бюджетам муниципальных районов </a:t>
          </a:r>
          <a:endParaRPr lang="ru-RU" sz="1100" b="1" kern="1200" dirty="0">
            <a:solidFill>
              <a:schemeClr val="tx2">
                <a:lumMod val="50000"/>
              </a:schemeClr>
            </a:solidFill>
          </a:endParaRPr>
        </a:p>
      </dsp:txBody>
      <dsp:txXfrm rot="5400000">
        <a:off x="2574991" y="1517425"/>
        <a:ext cx="1001294" cy="912798"/>
      </dsp:txXfrm>
    </dsp:sp>
    <dsp:sp modelId="{748476DB-584C-4311-A004-CDEC5B12EB9F}">
      <dsp:nvSpPr>
        <dsp:cNvPr id="0" name=""/>
        <dsp:cNvSpPr/>
      </dsp:nvSpPr>
      <dsp:spPr>
        <a:xfrm>
          <a:off x="3426482" y="1151407"/>
          <a:ext cx="419842" cy="36508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0E778-9CD7-4472-A6D2-0F2D318D302F}">
      <dsp:nvSpPr>
        <dsp:cNvPr id="0" name=""/>
        <dsp:cNvSpPr/>
      </dsp:nvSpPr>
      <dsp:spPr>
        <a:xfrm rot="10800000">
          <a:off x="3426482" y="1291823"/>
          <a:ext cx="419842" cy="36508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0.31124</cdr:x>
      <cdr:y>0.81818</cdr:y>
    </cdr:from>
    <cdr:to>
      <cdr:x>0.45331</cdr:x>
      <cdr:y>0.88636</cdr:y>
    </cdr:to>
    <cdr:cxnSp macro="">
      <cdr:nvCxnSpPr>
        <cdr:cNvPr id="7" name="Соединительная линия уступом 6"/>
        <cdr:cNvCxnSpPr/>
      </cdr:nvCxnSpPr>
      <cdr:spPr>
        <a:xfrm xmlns:a="http://schemas.openxmlformats.org/drawingml/2006/main">
          <a:off x="2050700" y="2592288"/>
          <a:ext cx="936061" cy="216018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0.27846</cdr:x>
      <cdr:y>0.06818</cdr:y>
    </cdr:from>
    <cdr:to>
      <cdr:x>0.3331</cdr:x>
      <cdr:y>0.15909</cdr:y>
    </cdr:to>
    <cdr:cxnSp macro="">
      <cdr:nvCxnSpPr>
        <cdr:cNvPr id="13" name="Соединительная линия уступом 12"/>
        <cdr:cNvCxnSpPr/>
      </cdr:nvCxnSpPr>
      <cdr:spPr>
        <a:xfrm xmlns:a="http://schemas.openxmlformats.org/drawingml/2006/main" flipV="1">
          <a:off x="1834676" y="216018"/>
          <a:ext cx="360031" cy="288038"/>
        </a:xfrm>
        <a:prstGeom xmlns:a="http://schemas.openxmlformats.org/drawingml/2006/main" prst="bentConnector3">
          <a:avLst>
            <a:gd name="adj1" fmla="val -6811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0.09166</cdr:x>
      <cdr:y>0.15909</cdr:y>
    </cdr:from>
    <cdr:to>
      <cdr:x>0.22281</cdr:x>
      <cdr:y>0.22727</cdr:y>
    </cdr:to>
    <cdr:cxnSp macro="">
      <cdr:nvCxnSpPr>
        <cdr:cNvPr id="11" name="Соединительная линия уступом 10"/>
        <cdr:cNvCxnSpPr/>
      </cdr:nvCxnSpPr>
      <cdr:spPr>
        <a:xfrm xmlns:a="http://schemas.openxmlformats.org/drawingml/2006/main" rot="10800000">
          <a:off x="603953" y="504056"/>
          <a:ext cx="864096" cy="216024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0.02609</cdr:x>
      <cdr:y>0.5</cdr:y>
    </cdr:from>
    <cdr:to>
      <cdr:x>0.15724</cdr:x>
      <cdr:y>0.56818</cdr:y>
    </cdr:to>
    <cdr:cxnSp macro="">
      <cdr:nvCxnSpPr>
        <cdr:cNvPr id="18" name="Соединительная линия уступом 17"/>
        <cdr:cNvCxnSpPr/>
      </cdr:nvCxnSpPr>
      <cdr:spPr>
        <a:xfrm xmlns:a="http://schemas.openxmlformats.org/drawingml/2006/main" rot="10800000" flipV="1">
          <a:off x="171905" y="1584176"/>
          <a:ext cx="864096" cy="216024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0.02709</cdr:x>
      <cdr:y>0.43182</cdr:y>
    </cdr:from>
    <cdr:to>
      <cdr:x>0.15286</cdr:x>
      <cdr:y>0.45455</cdr:y>
    </cdr:to>
    <cdr:cxnSp macro="">
      <cdr:nvCxnSpPr>
        <cdr:cNvPr id="20" name="Соединительная линия уступом 19"/>
        <cdr:cNvCxnSpPr/>
      </cdr:nvCxnSpPr>
      <cdr:spPr>
        <a:xfrm xmlns:a="http://schemas.openxmlformats.org/drawingml/2006/main" rot="10800000" flipV="1">
          <a:off x="178493" y="1368152"/>
          <a:ext cx="828673" cy="72008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0.03802</cdr:x>
      <cdr:y>0.36364</cdr:y>
    </cdr:from>
    <cdr:to>
      <cdr:x>0.13638</cdr:x>
      <cdr:y>0.39037</cdr:y>
    </cdr:to>
    <cdr:cxnSp macro="">
      <cdr:nvCxnSpPr>
        <cdr:cNvPr id="22" name="Соединительная линия уступом 21"/>
        <cdr:cNvCxnSpPr/>
      </cdr:nvCxnSpPr>
      <cdr:spPr>
        <a:xfrm xmlns:a="http://schemas.openxmlformats.org/drawingml/2006/main" rot="10800000">
          <a:off x="250500" y="1152128"/>
          <a:ext cx="648074" cy="84708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0.22642</cdr:x>
      <cdr:y>0.04041</cdr:y>
    </cdr:from>
    <cdr:to>
      <cdr:x>0.86793</cdr:x>
      <cdr:y>0.10612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64096" y="193175"/>
          <a:ext cx="2448274" cy="314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Структура расходов:</a:t>
          </a:r>
          <a:endParaRPr lang="ru-RU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0.18384</cdr:x>
      <cdr:y>0.03304</cdr:y>
    </cdr:from>
    <cdr:to>
      <cdr:x>0.82535</cdr:x>
      <cdr:y>0.09875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20080" y="159402"/>
          <a:ext cx="2512699" cy="317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Структура расходов:</a:t>
          </a:r>
          <a:endParaRPr lang="ru-RU" sz="16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0.22061</cdr:x>
      <cdr:y>0.00435</cdr:y>
    </cdr:from>
    <cdr:to>
      <cdr:x>0.86212</cdr:x>
      <cdr:y>0.07006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64096" y="20978"/>
          <a:ext cx="2512699" cy="317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Структура расходов:</a:t>
          </a:r>
          <a:endParaRPr lang="ru-RU" sz="16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0.16327</cdr:x>
      <cdr:y>0</cdr:y>
    </cdr:from>
    <cdr:to>
      <cdr:x>0.80478</cdr:x>
      <cdr:y>0.06571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6064" y="-2100523"/>
          <a:ext cx="2263499" cy="246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Структура расходов:</a:t>
          </a:r>
          <a:endParaRPr lang="ru-RU" sz="16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0.24294</cdr:x>
      <cdr:y>0.01855</cdr:y>
    </cdr:from>
    <cdr:to>
      <cdr:x>0.85063</cdr:x>
      <cdr:y>0.10403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951541" y="73469"/>
          <a:ext cx="2380250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Структура расходов:</a:t>
          </a:r>
          <a:endParaRPr lang="ru-RU" sz="16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0.22474</cdr:x>
      <cdr:y>0</cdr:y>
    </cdr:from>
    <cdr:to>
      <cdr:x>0.86625</cdr:x>
      <cdr:y>0.06571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64096" y="0"/>
          <a:ext cx="2466505" cy="250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Структура расходов:</a:t>
          </a:r>
          <a:endParaRPr lang="ru-R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E4BB8-9D60-4323-ADDE-454CE6C88816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F54AD-69FF-436B-81F1-C0EDEC464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78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B29E-4095-4B93-9644-7D75A382FF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06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F54AD-69FF-436B-81F1-C0EDEC46475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773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7F35-3294-4A02-A0B4-299CF9FC686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51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B089DD-B97B-4B7F-BCB6-ED996F1AECD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6E65216-FC86-4C4E-8E97-7353C6A40FDC}" type="slidenum">
              <a:rPr lang="ru-RU">
                <a:solidFill>
                  <a:prstClr val="black"/>
                </a:solidFill>
              </a:rPr>
              <a:pPr eaLnBrk="1" hangingPunct="1"/>
              <a:t>72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6DE92-74F1-48C1-8996-3197988A1A35}" type="datetimeFigureOut">
              <a:rPr lang="ru-RU"/>
              <a:pPr>
                <a:defRPr/>
              </a:pPr>
              <a:t>31.03.2017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B245C-DA7A-497D-B3D1-81F6FC8C9D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822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9514F-88AF-47CD-B191-E777FF44993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31.03.2017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2B073-F1A4-4D88-8765-C6271BCE942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9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s://yandex.ru/images/search?p=4&amp;text=%D0%BA%D0%B0%D1%80%D1%82%D0%B8%D0%BD%D0%BA%D0%B8%20%D0%B8%20%D1%84%D0%BE%D1%82%D0%BE%20%D0%BD%D0%B0%20%D0%BF%D1%80%D0%B5%D0%B7%D0%B5%D0%BD%D1%82%D0%B0%D1%86%D0%B8%D1%8E%20%D0%BE%20%D0%B1%D1%8E%D0%B4%D0%B6%D0%B5%D1%82%D0%B5&amp;img_url=http://us.123rf.com/450wm/nasirkhan/nasirkhan1409/nasirkhan140900033/31588244-3d-%D1%80%D0%B5%D0%BD%D0%B4%D0%B5%D1%80%D0%B8%D0%BD%D0%B3-%D0%B4%D0%B5%D0%BB%D0%BE%D0%B2%D0%BE%D0%B3%D0%BE-%D1%87%D0%B5%D0%BB%D0%BE%D0%B2%D0%B5%D0%BA%D0%B0-%D1%81-%D1%8D%D0%BA%D1%80%D0%B0%D0%BD%D0%B0-%D1%88%D1%82%D0%B0%D1%82%D0%B8%D0%B2-%D0%BF%D1%80%D0%BE%D0%B5%D0%BA%D1%82%D0%BE%D1.jpg&amp;pos=149&amp;rpt=simag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=4&amp;text=%D0%BA%D0%B0%D1%80%D1%82%D0%B8%D0%BD%D0%BA%D0%B8%20%D0%BE%20%D0%B1%D1%8E%D0%B4%D0%B6%D0%B5%D1%82%D0%B5%20%D0%B8%20%D0%BF%D1%83%D0%B1%D0%BB%D0%B8%D1%87%D0%BD%D1%8B%D0%B5%20%D1%81%D0%BB%D1%83%D1%88%D0%B0%D0%BD%D0%B8%D1%8F%20%D0%B4%D0%BB%D1%8F%20%D0%BF%D1%80%D0%B5%D0%B7%D0%B5%D0%BD%D1%82%D0%B0%D1%86%D0%B8%D0%B8&amp;img_url=http://abkhazinform.com/media/k2/items/cache/c5a85806ade29373c6dcf52919855e7e_XL.jpg&amp;pos=137&amp;rpt=simag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9.jpeg"/><Relationship Id="rId4" Type="http://schemas.openxmlformats.org/officeDocument/2006/relationships/hyperlink" Target="https://yandex.ru/images/search?text=%D1%8D%D0%BC%D0%B1%D0%BB%D0%B5%D0%BC%D1%8B%20%D0%BE%20%D0%B1%D1%8E%D0%B4%D0%B6%D0%B5%D1%82%D0%B5,%20%D0%B4%D0%B5%D0%BD%D1%8C%D0%B3%D0%B0%D1%85%20%D0%B8%20%D0%B1%D1%83%D1%85%D1%83%D1%87%D0%B5%D1%82%D0%B5&amp;img_url=http://azbukaucheta.com/wp-content/uploads/2012/05/10719B4B.jpeg&amp;pos=20&amp;rpt=simag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35.png"/><Relationship Id="rId2" Type="http://schemas.openxmlformats.org/officeDocument/2006/relationships/hyperlink" Target="https://yandex.ru/images/search?text=%D0%BA%D0%B0%D1%80%D1%82%D0%B8%D0%BD%D0%BA%D0%B8%20%D0%B8%20%D1%84%D0%BE%D1%82%D0%BE%20%D0%BD%D0%B0%20%D0%BF%D1%80%D0%B5%D0%B7%D0%B5%D0%BD%D1%82%D0%B0%D1%86%D0%B8%D1%8E%20%D0%BE%20%D0%B1%D1%8E%D0%B4%D0%B6%D0%B5%D1%82%D0%B5&amp;img_url=https://biznes-prost.ru/wp-content/uploads/2015/10/63653.jpg&amp;pos=9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34.png"/><Relationship Id="rId5" Type="http://schemas.openxmlformats.org/officeDocument/2006/relationships/diagramData" Target="../diagrams/data4.xml"/><Relationship Id="rId10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microsoft.com/office/2007/relationships/diagramDrawing" Target="../diagrams/drawing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yandex.ru/images/search?text=%D0%BA%D0%B0%D1%80%D1%82%D0%B8%D0%BD%D0%BA%D0%B8%20%D0%B8%20%D1%84%D0%BE%D1%82%D0%BE%20%D0%BD%D0%B0%20%D0%BF%D1%80%D0%B5%D0%B7%D0%B5%D0%BD%D1%82%D0%B0%D1%86%D0%B8%D1%8E%20%D0%BE%20%D0%B1%D1%8E%D0%B4%D0%B6%D0%B5%D1%82%D0%B5&amp;img_url=http://excelonfinancial.com/wp-content/uploads/2015/07/Finan.jpg&amp;pos=11&amp;rpt=simag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yandex.ru/images/search?p=1&amp;text=%D0%BA%D0%B0%D1%80%D1%82%D0%B8%D0%BD%D0%BA%D0%B8%20%D0%BE%20%D0%B1%D1%8E%D0%B4%D0%B6%D0%B5%D1%82%D0%B5%20%D0%B8%20%D0%BF%D1%83%D0%B1%D0%BB%D0%B8%D1%87%D0%BD%D1%8B%D0%B5%20%D1%81%D0%BB%D1%83%D1%88%D0%B0%D0%BD%D0%B8%D1%8F%20%D0%B4%D0%BB%D1%8F%20%D0%BF%D1%80%D0%B5%D0%B7%D0%B5%D0%BD%D1%82%D0%B0%D1%86%D0%B8%D0%B8&amp;img_url=https://www.nalog.ru/cdn/image/692407/original.jpg&amp;pos=57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%D0%BA%D0%B0%D1%80%D1%82%D0%B8%D0%BD%D0%BA%D0%B8%20%D0%B8%20%D1%8D%D0%BC%D0%B1%D0%BB%D0%B5%D0%BC%D1%8B%20%D0%BF%D0%BE%20%D0%B7%D0%B4%D1%80%D0%B0%D0%B2%D0%BE%D0%BE%D1%85%D1%80%D0%B0%D0%BD%D0%B5%D0%BD%D0%B8%D1%8E&amp;img_url=http://www.altyn-orda.kz/uploads/d635c90e8ee6.png&amp;pos=8&amp;rpt=simage" TargetMode="External"/><Relationship Id="rId13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12" Type="http://schemas.openxmlformats.org/officeDocument/2006/relationships/hyperlink" Target="https://yandex.ru/images/search?source=wiz&amp;img_url=http://www.opfs.co.uk/wp-content/uploads/2015/01/10627057_xl.jpg&amp;p=2&amp;text=%D1%84%D0%BE%D1%82%D0%BE%20%D0%B2%D1%81%D0%B5%20%D0%BE%20%D1%84%D0%B8%D0%BD%D0%B0%D0%BD%D1%81%D0%B0%D1%85&amp;noreask=1&amp;pos=63&amp;rpt=simage&amp;lr=100645" TargetMode="External"/><Relationship Id="rId2" Type="http://schemas.openxmlformats.org/officeDocument/2006/relationships/hyperlink" Target="http://&#1084;&#1080;&#1085;&#1086;&#1073;&#1088;&#1085;&#1072;&#1091;&#1082;&#1080;.&#1088;&#1092;/" TargetMode="External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text=%D0%BA%D0%B0%D1%80%D1%82%D0%B8%D0%BD%D0%BA%D0%B8%20%D0%B8%20%D1%8D%D0%BC%D0%B1%D0%BB%D0%B5%D0%BC%D1%8B%20%D0%BF%D0%BE%20%D1%81%D0%BE%D1%86%D0%B8%D0%B0%D0%BB%D1%8C%D0%BD%D0%BE%D0%B9%20%D0%BF%D0%BE%D0%B4%D0%B4%D0%B5%D1%80%D0%B6%D0%BA%D0%B5%20%D0%BD%D0%B0%D1%81%D0%B5%D0%BB%D0%B5%D0%BD%D0%B8%D1%8E&amp;img_url=http://www.socialkomi.ru/content/news/1089/Ne_duzhe_socvalniy_pracivnik_1362136473.jpg&amp;pos=23&amp;rpt=simage" TargetMode="External"/><Relationship Id="rId11" Type="http://schemas.openxmlformats.org/officeDocument/2006/relationships/image" Target="../media/image45.jpeg"/><Relationship Id="rId5" Type="http://schemas.openxmlformats.org/officeDocument/2006/relationships/image" Target="../media/image42.jpeg"/><Relationship Id="rId15" Type="http://schemas.openxmlformats.org/officeDocument/2006/relationships/hyperlink" Target="https://yandex.ru/images/search?p=3&amp;text=%D0%BE%20%D0%B1%D1%8E%D0%B4%D0%B6%D0%B5%D1%82%D0%B5%20%D1%8D%D0%BC%D0%B1%D0%BB%D0%B5%D0%BC%D1%8B%20%D0%B8%20%D0%BA%D0%B0%D1%80%D1%82%D0%B8%D0%BD%D0%BA%D0%B8&amp;img_url=http://doshkol-edu.ru/images/news/large/957efa9c104407dc04ad0b4bc33d353a.jpg&amp;pos=100&amp;rpt=simage" TargetMode="External"/><Relationship Id="rId10" Type="http://schemas.openxmlformats.org/officeDocument/2006/relationships/hyperlink" Target="https://yandex.ru/images/search?source=wiz&amp;img_url=http://kakotvet.com/images/kak_opredelit_maloe_predpriyatie.jpg&amp;p=2&amp;text=%D0%BA%D0%B0%D1%80%D1%82%D0%B8%D0%BD%D0%BA%D0%B8%20%D0%B2%20%D1%81%D1%84%D0%B5%D1%80%D0%B5%20%D0%BA%D1%83%D0%BB%D1%8C%D1%82%D1%83%D1%80%D1%8B&amp;noreask=1&amp;pos=73&amp;rpt=simage&amp;lr=100645" TargetMode="External"/><Relationship Id="rId4" Type="http://schemas.openxmlformats.org/officeDocument/2006/relationships/hyperlink" Target="https://yandex.ru/images/search?source=wiz&amp;img_url=http://www.cheboksary.ru/images/63978.jpg&amp;text=%D0%BA%D0%B0%D1%80%D1%82%D0%B8%D0%BD%D0%BA%D0%B8%20%D0%B2%20%D1%81%D1%84%D0%B5%D1%80%D0%B5%20%D0%BA%D1%83%D0%BB%D1%8C%D1%82%D1%83%D1%80%D1%8B&amp;noreask=1&amp;pos=27&amp;lr=100645&amp;rpt=simage" TargetMode="External"/><Relationship Id="rId9" Type="http://schemas.openxmlformats.org/officeDocument/2006/relationships/image" Target="../media/image44.jpeg"/><Relationship Id="rId1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yandex.ru/images/search?source=wiz&amp;img_url=http://kakotvet.com/images/kak_opredelit_maloe_predpriyatie.jpg&amp;p=2&amp;text=%D0%BA%D0%B0%D1%80%D1%82%D0%B8%D0%BD%D0%BA%D0%B8%20%D0%B2%20%D1%81%D1%84%D0%B5%D1%80%D0%B5%20%D0%BA%D1%83%D0%BB%D1%8C%D1%82%D1%83%D1%80%D1%8B&amp;noreask=1&amp;pos=73&amp;rpt=simage&amp;lr=100645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48.jpeg"/><Relationship Id="rId4" Type="http://schemas.openxmlformats.org/officeDocument/2006/relationships/hyperlink" Target="https://yandex.ru/images/search?p=3&amp;text=%D0%BE%20%D0%B1%D1%8E%D0%B4%D0%B6%D0%B5%D1%82%D0%B5%20%D1%8D%D0%BC%D0%B1%D0%BB%D0%B5%D0%BC%D1%8B%20%D0%B8%20%D0%BA%D0%B0%D1%80%D1%82%D0%B8%D0%BD%D0%BA%D0%B8&amp;img_url=http://doshkol-edu.ru/images/news/large/957efa9c104407dc04ad0b4bc33d353a.jpg&amp;pos=100&amp;rpt=simag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yandex.ru/images/search?source=wiz&amp;img_url=http://kakotvet.com/images/kak_opredelit_maloe_predpriyatie.jpg&amp;p=2&amp;text=%D0%BA%D0%B0%D1%80%D1%82%D0%B8%D0%BD%D0%BA%D0%B8%20%D0%B2%20%D1%81%D1%84%D0%B5%D1%80%D0%B5%20%D0%BA%D1%83%D0%BB%D1%8C%D1%82%D1%83%D1%80%D1%8B&amp;noreask=1&amp;pos=73&amp;rpt=simage&amp;lr=100645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&#1084;&#1080;&#1085;&#1086;&#1073;&#1088;&#1085;&#1072;&#1091;&#1082;&#1080;.&#1088;&#1092;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yandex.ru/images/search?source=wiz&amp;img_url=http://www.cheboksary.ru/images/63978.jpg&amp;text=%D0%BA%D0%B0%D1%80%D1%82%D0%B8%D0%BD%D0%BA%D0%B8%20%D0%B2%20%D1%81%D1%84%D0%B5%D1%80%D0%B5%20%D0%BA%D1%83%D0%BB%D1%8C%D1%82%D1%83%D1%80%D1%8B&amp;noreask=1&amp;pos=27&amp;lr=100645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yandex.ru/images/search?text=%D0%BA%D0%B0%D1%80%D1%82%D0%B8%D0%BD%D0%BA%D0%B8%20%D0%B8%20%D1%8D%D0%BC%D0%B1%D0%BB%D0%B5%D0%BC%D1%8B%20%D0%BF%D0%BE%20%D0%B7%D0%B4%D1%80%D0%B0%D0%B2%D0%BE%D0%BE%D1%85%D1%80%D0%B0%D0%BD%D0%B5%D0%BD%D0%B8%D1%8E&amp;img_url=http://www.altyn-orda.kz/uploads/d635c90e8ee6.png&amp;pos=8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yandex.ru/images/search?text=%D0%BA%D0%B0%D1%80%D1%82%D0%B8%D0%BD%D0%BA%D0%B8%20%D0%B8%20%D1%8D%D0%BC%D0%B1%D0%BB%D0%B5%D0%BC%D1%8B%20%D0%BF%D0%BE%20%D1%81%D0%BE%D1%86%D0%B8%D0%B0%D0%BB%D1%8C%D0%BD%D0%BE%D0%B9%20%D0%BF%D0%BE%D0%B4%D0%B4%D0%B5%D1%80%D0%B6%D0%BA%D0%B5%20%D0%BD%D0%B0%D1%81%D0%B5%D0%BB%D0%B5%D0%BD%D0%B8%D1%8E&amp;img_url=http://petricov24.by/images/catalog/10f8f2c77bc2bb01a8aee161986694e2.jpg&amp;pos=3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www.softservis.com/upload/iblock/81e/81ebbebebdb93f85ed50586a6d7dd1c7.jpg&amp;text=%D0%BA%D0%B0%D1%80%D1%82%D0%B8%D0%BD%D0%BA%D0%B8%20%D0%BE%20%D0%B1%D1%8E%D0%B4%D0%B6%D0%B5%D1%82%D0%B5%20%D0%B4%D0%BB%D1%8F%20%D0%BF%D1%80%D0%B5%D0%B7%D0%B5%D0%BD%D1%82%D0%B0%D1%86%D0%B8%D0%B8&amp;noreask=1&amp;pos=4&amp;lr=100645&amp;rpt=simage" TargetMode="Externa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189131.selcdn.com/kultura/assets/uploads/posters/u-123_ba422-1527310368_image_14291882517995.jpg_big.jpeg&amp;text=%D0%BA%D0%B0%D1%80%D1%82%D0%B8%D0%BD%D0%BA%D0%B8%20%D0%B8%20%D1%8D%D0%BC%D0%B1%D0%BB%D0%B5%D0%BC%D1%8B%20%D0%BF%D0%BE%20%D0%BA%D1%83%D0%BB%D1%8C%D1%82%D1%83%D1%80%D0%B5&amp;noreask=1&amp;pos=22&amp;lr=100645&amp;rpt=simage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hyperlink" Target="https://yandex.ru/images/search?p=2&amp;text=%D0%BA%D0%B0%D1%80%D1%82%D0%B8%D0%BD%D0%BA%D0%B8%20%D0%B8%20%D1%8D%D0%BC%D0%B1%D0%BB%D0%B5%D0%BC%D1%8B%20%D0%BF%D0%BE%20%D1%81%D0%BE%D1%86%D0%B8%D0%B0%D0%BB%D1%8C%D0%BD%D0%BE%D0%B9%20%D0%BF%D0%BE%D0%B4%D0%B4%D0%B5%D1%80%D0%B6%D0%BA%D0%B5%20%D0%BD%D0%B0%D1%81%D0%B5%D0%BB%D0%B5%D0%BD%D0%B8%D1%8E&amp;img_url=http://cs314416.vk.me/v314416546/29a9/j7Tldv_tDjA.jpg&amp;pos=86&amp;rpt=simag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hyperlink" Target="https://yandex.ru/images/search?text=%D0%BA%D0%B0%D1%80%D1%82%D0%B8%D0%BD%D0%BA%D0%B8%20%D0%BA%D0%BB%D1%83%D0%B1%D0%BE%D0%B2%20%D0%B8%20%D0%94%D0%A8%D0%98%20%D0%B2%20%D0%B7%D0%B5%D0%BB%D0%B5%D0%BD%D1%87%D1%83%D0%BA%D1%81%D0%BA%D0%BE%D0%BC%20%D1%80%D0%B0%D0%B9%D0%BE%D0%BD%D0%B5&amp;img_url=http://www.rodina-kuban.ru/wp-content/uploads/1426763694.jpg&amp;pos=2&amp;rpt=simage" TargetMode="External"/><Relationship Id="rId4" Type="http://schemas.openxmlformats.org/officeDocument/2006/relationships/image" Target="../media/image8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hyperlink" Target="https://yandex.ru/images/search?p=3&amp;text=%D0%BA%D0%B0%D1%80%D1%82%D0%B8%D0%BD%D0%BA%D0%B8%20%D0%B8%20%D1%84%D0%BE%D1%82%D0%BE%20%D0%BD%D0%B0%20%D0%BF%D1%80%D0%B5%D0%B7%D0%B5%D0%BD%D1%82%D0%B0%D1%86%D0%B8%D1%8E%20%D0%BE%20%D0%B1%D1%8E%D0%B4%D0%B6%D0%B5%D1%82%D0%B5&amp;img_url=http://ptzgovorit.ru/sites/default/files/original_nodes/_kgmo72pnpe.jpg&amp;pos=111&amp;rpt=simage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dtpochevidets.ru/upload/iblock/fc5/4844579717076c48fe1fbe2a3feb66a0.jpeg&amp;p=4&amp;text=%D0%BE%20%D0%B1%D1%8E%D0%B4%D0%B6%D0%B5%D1%82%D0%B5%20%D1%8D%D0%BC%D0%B1%D0%BB%D0%B5%D0%BC%D1%8B&amp;noreask=1&amp;pos=124&amp;rpt=simage&amp;lr=10064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hyperlink" Target="https://yandex.ru/images/search?source=wiz&amp;img_url=http://laserglowgolf.com/wp-content/uploads/2014/08/Contact-us.png&amp;text=%D0%BA%D0%BE%D0%BD%D1%82%D0%B0%D0%BA%D1%82%D0%BD%D0%B0%D1%8F%20%D0%B8%D0%BD%D1%84%D0%BE%D1%80%D0%BC%D0%B0%D1%86%D0%B8%D1%8F%20-%20%D1%84%D0%BE%D1%82%D0%BE&amp;noreask=1&amp;pos=0&amp;lr=100645&amp;rpt=simage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88" y="1412776"/>
            <a:ext cx="5303546" cy="532859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212447"/>
            <a:ext cx="8856984" cy="1200329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ir-Retro" pitchFamily="2" charset="0"/>
                <a:cs typeface="Tahoma" pitchFamily="34" charset="0"/>
              </a:rPr>
              <a:t>БЮДЖЕТ для ГРАЖДАН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2008" y="3212976"/>
            <a:ext cx="5220072" cy="2808312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решению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Совета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Зеленчукского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 </a:t>
            </a:r>
          </a:p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27.12.2016  №145  </a:t>
            </a:r>
          </a:p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бюджете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Зеленчукского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 </a:t>
            </a:r>
          </a:p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Карачаево-Черкесской Республики </a:t>
            </a:r>
          </a:p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2017 год»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420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 стрелкой 14"/>
          <p:cNvCxnSpPr/>
          <p:nvPr/>
        </p:nvCxnSpPr>
        <p:spPr>
          <a:xfrm>
            <a:off x="4499719" y="2541042"/>
            <a:ext cx="3817194" cy="6953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098" name="Скругленный прямоугольник 1"/>
          <p:cNvGrpSpPr>
            <a:grpSpLocks/>
          </p:cNvGrpSpPr>
          <p:nvPr/>
        </p:nvGrpSpPr>
        <p:grpSpPr bwMode="auto">
          <a:xfrm>
            <a:off x="2057300" y="1556792"/>
            <a:ext cx="5334000" cy="984250"/>
            <a:chOff x="1336" y="1043"/>
            <a:chExt cx="3360" cy="620"/>
          </a:xfrm>
        </p:grpSpPr>
        <p:pic>
          <p:nvPicPr>
            <p:cNvPr id="4133" name="Скругленный прямоугольни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" y="1043"/>
              <a:ext cx="3360" cy="62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sp>
          <p:nvSpPr>
            <p:cNvPr id="4134" name="Text Box 3"/>
            <p:cNvSpPr txBox="1">
              <a:spLocks noChangeArrowheads="1"/>
            </p:cNvSpPr>
            <p:nvPr/>
          </p:nvSpPr>
          <p:spPr bwMode="auto">
            <a:xfrm>
              <a:off x="1413" y="1133"/>
              <a:ext cx="3206" cy="454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sz="2000" b="1" dirty="0">
                  <a:latin typeface="Constantia" pitchFamily="18" charset="0"/>
                </a:rPr>
                <a:t>Бюджетная система </a:t>
              </a:r>
              <a:endParaRPr lang="ru-RU" sz="2000" b="1" dirty="0" smtClean="0">
                <a:latin typeface="Constantia" pitchFamily="18" charset="0"/>
              </a:endParaRPr>
            </a:p>
            <a:p>
              <a:pPr algn="ctr" eaLnBrk="1" hangingPunct="1"/>
              <a:r>
                <a:rPr lang="ru-RU" sz="2000" b="1" dirty="0" smtClean="0">
                  <a:latin typeface="Constantia" pitchFamily="18" charset="0"/>
                </a:rPr>
                <a:t>Российской </a:t>
              </a:r>
              <a:r>
                <a:rPr lang="ru-RU" sz="2000" b="1" dirty="0">
                  <a:latin typeface="Constantia" pitchFamily="18" charset="0"/>
                </a:rPr>
                <a:t>Федерации</a:t>
              </a:r>
            </a:p>
          </p:txBody>
        </p:sp>
      </p:grpSp>
      <p:grpSp>
        <p:nvGrpSpPr>
          <p:cNvPr id="4099" name="Скругленный прямоугольник 2"/>
          <p:cNvGrpSpPr>
            <a:grpSpLocks/>
          </p:cNvGrpSpPr>
          <p:nvPr/>
        </p:nvGrpSpPr>
        <p:grpSpPr bwMode="auto">
          <a:xfrm>
            <a:off x="35496" y="3230289"/>
            <a:ext cx="1584176" cy="1566863"/>
            <a:chOff x="96" y="1870"/>
            <a:chExt cx="895" cy="760"/>
          </a:xfrm>
        </p:grpSpPr>
        <p:pic>
          <p:nvPicPr>
            <p:cNvPr id="4131" name="Скругленный прямоугольник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870"/>
              <a:ext cx="895" cy="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2" name="Text Box 6"/>
            <p:cNvSpPr txBox="1">
              <a:spLocks noChangeArrowheads="1"/>
            </p:cNvSpPr>
            <p:nvPr/>
          </p:nvSpPr>
          <p:spPr bwMode="auto">
            <a:xfrm>
              <a:off x="149" y="1923"/>
              <a:ext cx="790" cy="655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b="1" dirty="0" smtClean="0">
                  <a:latin typeface="Constantia" pitchFamily="18" charset="0"/>
                </a:rPr>
                <a:t>Федеральный </a:t>
              </a:r>
              <a:r>
                <a:rPr lang="ru-RU" b="1" dirty="0">
                  <a:latin typeface="Constantia" pitchFamily="18" charset="0"/>
                </a:rPr>
                <a:t>бюджет</a:t>
              </a:r>
              <a:endParaRPr lang="ru-RU" b="1" dirty="0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4100" name="Скругленный прямоугольник 3"/>
          <p:cNvGrpSpPr>
            <a:grpSpLocks/>
          </p:cNvGrpSpPr>
          <p:nvPr/>
        </p:nvGrpSpPr>
        <p:grpSpPr bwMode="auto">
          <a:xfrm>
            <a:off x="5292080" y="3284393"/>
            <a:ext cx="1747035" cy="2016815"/>
            <a:chOff x="1048" y="1870"/>
            <a:chExt cx="1214" cy="806"/>
          </a:xfrm>
        </p:grpSpPr>
        <p:pic>
          <p:nvPicPr>
            <p:cNvPr id="4129" name="Скругленный прямоугольник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" y="1870"/>
              <a:ext cx="1214" cy="806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sp>
          <p:nvSpPr>
            <p:cNvPr id="4130" name="Text Box 9"/>
            <p:cNvSpPr txBox="1">
              <a:spLocks noChangeArrowheads="1"/>
            </p:cNvSpPr>
            <p:nvPr/>
          </p:nvSpPr>
          <p:spPr bwMode="auto">
            <a:xfrm>
              <a:off x="1103" y="1925"/>
              <a:ext cx="1104" cy="696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b="1" dirty="0" smtClean="0">
                  <a:latin typeface="Constantia" pitchFamily="18" charset="0"/>
                </a:rPr>
                <a:t>Бюджеты </a:t>
              </a:r>
              <a:r>
                <a:rPr lang="ru-RU" sz="1300" b="1" dirty="0">
                  <a:latin typeface="Constantia" pitchFamily="18" charset="0"/>
                </a:rPr>
                <a:t>государственных внебюджетных фондов Российской Федерации</a:t>
              </a:r>
              <a:endParaRPr lang="ru-RU" sz="1300" dirty="0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4101" name="Скругленный прямоугольник 4"/>
          <p:cNvGrpSpPr>
            <a:grpSpLocks/>
          </p:cNvGrpSpPr>
          <p:nvPr/>
        </p:nvGrpSpPr>
        <p:grpSpPr bwMode="auto">
          <a:xfrm>
            <a:off x="1763688" y="3232574"/>
            <a:ext cx="1639887" cy="1420562"/>
            <a:chOff x="2319" y="1870"/>
            <a:chExt cx="1033" cy="760"/>
          </a:xfrm>
        </p:grpSpPr>
        <p:pic>
          <p:nvPicPr>
            <p:cNvPr id="4127" name="Скругленный прямоугольник 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" y="1870"/>
              <a:ext cx="1033" cy="76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sp>
          <p:nvSpPr>
            <p:cNvPr id="4128" name="Text Box 12"/>
            <p:cNvSpPr txBox="1">
              <a:spLocks noChangeArrowheads="1"/>
            </p:cNvSpPr>
            <p:nvPr/>
          </p:nvSpPr>
          <p:spPr bwMode="auto">
            <a:xfrm>
              <a:off x="2371" y="1923"/>
              <a:ext cx="927" cy="655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b="1" dirty="0" smtClean="0">
                  <a:latin typeface="Constantia" pitchFamily="18" charset="0"/>
                </a:rPr>
                <a:t>Бюджеты </a:t>
              </a:r>
              <a:r>
                <a:rPr lang="ru-RU" b="1" dirty="0">
                  <a:latin typeface="Constantia" pitchFamily="18" charset="0"/>
                </a:rPr>
                <a:t>субъектов Российской Федерации  </a:t>
              </a:r>
              <a:endParaRPr lang="ru-RU" dirty="0">
                <a:latin typeface="Constantia" pitchFamily="18" charset="0"/>
              </a:endParaRPr>
            </a:p>
          </p:txBody>
        </p:sp>
      </p:grpSp>
      <p:grpSp>
        <p:nvGrpSpPr>
          <p:cNvPr id="4102" name="Скругленный прямоугольник 5"/>
          <p:cNvGrpSpPr>
            <a:grpSpLocks/>
          </p:cNvGrpSpPr>
          <p:nvPr/>
        </p:nvGrpSpPr>
        <p:grpSpPr bwMode="auto">
          <a:xfrm>
            <a:off x="7164288" y="3307612"/>
            <a:ext cx="1853365" cy="1993596"/>
            <a:chOff x="3406" y="1870"/>
            <a:chExt cx="1306" cy="941"/>
          </a:xfrm>
        </p:grpSpPr>
        <p:pic>
          <p:nvPicPr>
            <p:cNvPr id="4125" name="Скругленный прямоугольник 5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" y="1870"/>
              <a:ext cx="1306" cy="941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sp>
          <p:nvSpPr>
            <p:cNvPr id="4126" name="Text Box 15"/>
            <p:cNvSpPr txBox="1">
              <a:spLocks noChangeArrowheads="1"/>
            </p:cNvSpPr>
            <p:nvPr/>
          </p:nvSpPr>
          <p:spPr bwMode="auto">
            <a:xfrm>
              <a:off x="3469" y="1932"/>
              <a:ext cx="1181" cy="819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sz="1350" b="1" dirty="0" smtClean="0">
                  <a:latin typeface="Constantia" pitchFamily="18" charset="0"/>
                </a:rPr>
                <a:t>Бюджеты </a:t>
              </a:r>
              <a:r>
                <a:rPr lang="ru-RU" sz="1300" b="1" dirty="0">
                  <a:latin typeface="Constantia" pitchFamily="18" charset="0"/>
                </a:rPr>
                <a:t>территориальных государственных внебюджетных фондов</a:t>
              </a:r>
              <a:endParaRPr lang="ru-RU" sz="1300" dirty="0">
                <a:latin typeface="Constantia" pitchFamily="18" charset="0"/>
              </a:endParaRPr>
            </a:p>
          </p:txBody>
        </p:sp>
      </p:grpSp>
      <p:grpSp>
        <p:nvGrpSpPr>
          <p:cNvPr id="4103" name="Скругленный прямоугольник 6"/>
          <p:cNvGrpSpPr>
            <a:grpSpLocks/>
          </p:cNvGrpSpPr>
          <p:nvPr/>
        </p:nvGrpSpPr>
        <p:grpSpPr bwMode="auto">
          <a:xfrm>
            <a:off x="3563888" y="3254548"/>
            <a:ext cx="1620888" cy="1398588"/>
            <a:chOff x="4769" y="1916"/>
            <a:chExt cx="895" cy="807"/>
          </a:xfrm>
        </p:grpSpPr>
        <p:pic>
          <p:nvPicPr>
            <p:cNvPr id="4123" name="Скругленный прямоугольник 6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" y="1916"/>
              <a:ext cx="895" cy="807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sp>
          <p:nvSpPr>
            <p:cNvPr id="4124" name="Text Box 18"/>
            <p:cNvSpPr txBox="1">
              <a:spLocks noChangeArrowheads="1"/>
            </p:cNvSpPr>
            <p:nvPr/>
          </p:nvSpPr>
          <p:spPr bwMode="auto">
            <a:xfrm>
              <a:off x="4823" y="1971"/>
              <a:ext cx="786" cy="696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sz="1500" b="1" dirty="0" smtClean="0">
                  <a:latin typeface="Constantia" pitchFamily="18" charset="0"/>
                </a:rPr>
                <a:t>Местные</a:t>
              </a:r>
              <a:r>
                <a:rPr lang="ru-RU" sz="1600" b="1" dirty="0" smtClean="0">
                  <a:latin typeface="Constantia" pitchFamily="18" charset="0"/>
                </a:rPr>
                <a:t> </a:t>
              </a:r>
              <a:r>
                <a:rPr lang="ru-RU" sz="1500" b="1" dirty="0">
                  <a:latin typeface="Constantia" pitchFamily="18" charset="0"/>
                </a:rPr>
                <a:t>бюджеты</a:t>
              </a:r>
            </a:p>
          </p:txBody>
        </p:sp>
      </p:grpSp>
      <p:grpSp>
        <p:nvGrpSpPr>
          <p:cNvPr id="4104" name="Прямоугольник 7"/>
          <p:cNvGrpSpPr>
            <a:grpSpLocks/>
          </p:cNvGrpSpPr>
          <p:nvPr/>
        </p:nvGrpSpPr>
        <p:grpSpPr bwMode="auto">
          <a:xfrm>
            <a:off x="4914801" y="5473528"/>
            <a:ext cx="2249487" cy="1339848"/>
            <a:chOff x="2557" y="3126"/>
            <a:chExt cx="1417" cy="1140"/>
          </a:xfrm>
        </p:grpSpPr>
        <p:pic>
          <p:nvPicPr>
            <p:cNvPr id="4121" name="Прямоугольник 7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" y="3126"/>
              <a:ext cx="1417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2" name="Text Box 21"/>
            <p:cNvSpPr txBox="1">
              <a:spLocks noChangeArrowheads="1"/>
            </p:cNvSpPr>
            <p:nvPr/>
          </p:nvSpPr>
          <p:spPr bwMode="auto">
            <a:xfrm>
              <a:off x="2608" y="3225"/>
              <a:ext cx="1315" cy="91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sz="1600" b="1" dirty="0">
                  <a:latin typeface="Constantia" pitchFamily="18" charset="0"/>
                </a:rPr>
                <a:t>бюджеты городских и сельских поселений</a:t>
              </a:r>
              <a:endParaRPr lang="ru-RU" sz="1600" dirty="0">
                <a:latin typeface="Constantia" pitchFamily="18" charset="0"/>
              </a:endParaRPr>
            </a:p>
          </p:txBody>
        </p:sp>
      </p:grpSp>
      <p:grpSp>
        <p:nvGrpSpPr>
          <p:cNvPr id="4105" name="Прямоугольник 8"/>
          <p:cNvGrpSpPr>
            <a:grpSpLocks/>
          </p:cNvGrpSpPr>
          <p:nvPr/>
        </p:nvGrpSpPr>
        <p:grpSpPr bwMode="auto">
          <a:xfrm>
            <a:off x="341910" y="5451904"/>
            <a:ext cx="2103438" cy="1361472"/>
            <a:chOff x="1106" y="3126"/>
            <a:chExt cx="1325" cy="1140"/>
          </a:xfrm>
        </p:grpSpPr>
        <p:pic>
          <p:nvPicPr>
            <p:cNvPr id="4119" name="Прямоугольник 8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3126"/>
              <a:ext cx="1325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1156" y="3242"/>
              <a:ext cx="1225" cy="90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sz="1600" b="1" dirty="0">
                  <a:latin typeface="Constantia" pitchFamily="18" charset="0"/>
                </a:rPr>
                <a:t>бюджеты городских округов</a:t>
              </a:r>
              <a:endParaRPr lang="ru-RU" b="1" dirty="0">
                <a:latin typeface="Constantia" pitchFamily="18" charset="0"/>
              </a:endParaRPr>
            </a:p>
          </p:txBody>
        </p:sp>
      </p:grpSp>
      <p:cxnSp>
        <p:nvCxnSpPr>
          <p:cNvPr id="11" name="Прямая со стрелкой 10"/>
          <p:cNvCxnSpPr/>
          <p:nvPr/>
        </p:nvCxnSpPr>
        <p:spPr>
          <a:xfrm flipH="1">
            <a:off x="683568" y="2507410"/>
            <a:ext cx="3930341" cy="7055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627314" y="2541042"/>
            <a:ext cx="2004928" cy="6719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58882" y="2541042"/>
            <a:ext cx="0" cy="6719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58882" y="2541042"/>
            <a:ext cx="1812550" cy="743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331640" y="4653136"/>
            <a:ext cx="2980703" cy="7956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211960" y="4689946"/>
            <a:ext cx="1152128" cy="827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883777" y="4689946"/>
            <a:ext cx="328183" cy="827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Заголовок 1"/>
          <p:cNvSpPr txBox="1">
            <a:spLocks/>
          </p:cNvSpPr>
          <p:nvPr/>
        </p:nvSpPr>
        <p:spPr>
          <a:xfrm>
            <a:off x="2051720" y="188640"/>
            <a:ext cx="5052807" cy="5040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Бюджетная система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838453"/>
            <a:ext cx="858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Бюджетная система Российской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 - совокупность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бюджетов в РФ: федерального, региональных, местных, государственных внебюджетных фондов.</a:t>
            </a:r>
          </a:p>
        </p:txBody>
      </p:sp>
      <p:grpSp>
        <p:nvGrpSpPr>
          <p:cNvPr id="45" name="Прямоугольник 7"/>
          <p:cNvGrpSpPr>
            <a:grpSpLocks/>
          </p:cNvGrpSpPr>
          <p:nvPr/>
        </p:nvGrpSpPr>
        <p:grpSpPr bwMode="auto">
          <a:xfrm>
            <a:off x="2555776" y="5473528"/>
            <a:ext cx="2249487" cy="1339848"/>
            <a:chOff x="2557" y="3126"/>
            <a:chExt cx="1417" cy="1140"/>
          </a:xfrm>
        </p:grpSpPr>
        <p:pic>
          <p:nvPicPr>
            <p:cNvPr id="46" name="Прямоугольник 7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" y="3126"/>
              <a:ext cx="1417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2608" y="3225"/>
              <a:ext cx="1315" cy="91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sz="1600" b="1" dirty="0">
                  <a:latin typeface="Constantia" pitchFamily="18" charset="0"/>
                </a:rPr>
                <a:t>бюджеты муниципальных районов </a:t>
              </a:r>
              <a:endParaRPr lang="ru-RU" dirty="0">
                <a:latin typeface="Constant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55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Documents and Settings\ahmedova\Рабочий стол\New Folder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610" y="1700808"/>
            <a:ext cx="158387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2" descr="C:\Documents and Settings\ahmedova\Рабочий стол\New Folder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700808"/>
            <a:ext cx="1918511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51720" y="116632"/>
            <a:ext cx="5256584" cy="57606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бюджетном процессе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Documents and Settings\ahmedova\Рабочий стол\New Folder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4755" y="1700808"/>
            <a:ext cx="2539213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C:\Documents and Settings\ahmedova\Рабочий стол\New Folder\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8024" y="1688034"/>
            <a:ext cx="2673152" cy="2821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9"/>
          <p:cNvSpPr txBox="1">
            <a:spLocks noChangeArrowheads="1"/>
          </p:cNvSpPr>
          <p:nvPr/>
        </p:nvSpPr>
        <p:spPr bwMode="auto">
          <a:xfrm rot="20763562">
            <a:off x="5132480" y="1857104"/>
            <a:ext cx="13501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2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 rot="20634157">
            <a:off x="237896" y="1870332"/>
            <a:ext cx="12793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 rot="732354">
            <a:off x="7769363" y="1892558"/>
            <a:ext cx="11754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 rot="730662">
            <a:off x="2532487" y="1949331"/>
            <a:ext cx="146960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2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Бюджет – форма образования и расходования денежных средств,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предназначенных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для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финансового обеспечения, которые  способствуют решению задач и функций государства и местного самоуправления.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5778773"/>
            <a:ext cx="4286250" cy="96259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При превышении расходов над доходами принимается решение об источниках покрытия дефицита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(изменение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остатков средств, привлечение кредитов).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5748610"/>
            <a:ext cx="4194175" cy="99275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При превышении доходов над расходами принимается решение, как их использовать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(погашать долг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направлять на развитие, накапливать 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остатки для дальнейшего направления)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436096" y="4725144"/>
            <a:ext cx="2664296" cy="1008112"/>
          </a:xfrm>
          <a:prstGeom prst="downArrow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Профицит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(доходы больше </a:t>
            </a:r>
          </a:p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расходов)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971600" y="4653136"/>
            <a:ext cx="2664296" cy="1080120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Дефицит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(расходы больше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доходов)</a:t>
            </a:r>
          </a:p>
        </p:txBody>
      </p:sp>
    </p:spTree>
    <p:extLst>
      <p:ext uri="{BB962C8B-B14F-4D97-AF65-F5344CB8AC3E}">
        <p14:creationId xmlns:p14="http://schemas.microsoft.com/office/powerpoint/2010/main" val="35287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15189088"/>
              </p:ext>
            </p:extLst>
          </p:nvPr>
        </p:nvGraphicFramePr>
        <p:xfrm>
          <a:off x="251520" y="1044027"/>
          <a:ext cx="8640960" cy="578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91680" y="44624"/>
            <a:ext cx="6336704" cy="95410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Участники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бюджетного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процесса муниципального района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580112" y="2924944"/>
            <a:ext cx="576064" cy="36004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499992" y="2449969"/>
            <a:ext cx="0" cy="18694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212722" y="2449969"/>
            <a:ext cx="351166" cy="33095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212722" y="4077072"/>
            <a:ext cx="207150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3203848" y="5157192"/>
            <a:ext cx="216024" cy="28803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499992" y="5373216"/>
            <a:ext cx="0" cy="28803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580112" y="4293096"/>
            <a:ext cx="144016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5508104" y="5229200"/>
            <a:ext cx="792088" cy="43204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67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180606"/>
              </p:ext>
            </p:extLst>
          </p:nvPr>
        </p:nvGraphicFramePr>
        <p:xfrm>
          <a:off x="457200" y="207138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1178168"/>
            <a:ext cx="8424936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Перечень главных распорядителей бюджетных средств и получателей бюджетных средств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Зеленчукского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муниципального района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определен решением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Совета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Зеленчукского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муниципального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района о бюджете на 2017год (приложении 11) 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60648"/>
            <a:ext cx="7848872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Главные распорядители средств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бюджета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Зеленчукского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7483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Овал 44"/>
          <p:cNvSpPr/>
          <p:nvPr/>
        </p:nvSpPr>
        <p:spPr>
          <a:xfrm>
            <a:off x="4043015" y="2675186"/>
            <a:ext cx="2185169" cy="2272717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362061" y="3046401"/>
            <a:ext cx="2637729" cy="13069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624736" cy="562074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Сеть муниципальных учреждений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60197" y="908719"/>
            <a:ext cx="3368055" cy="176646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22176" y="955229"/>
            <a:ext cx="3284522" cy="5797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25163" y="5157192"/>
            <a:ext cx="4184321" cy="134550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5229200"/>
            <a:ext cx="4165475" cy="5503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908720"/>
            <a:ext cx="3403808" cy="90750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4223" y="980171"/>
            <a:ext cx="3001673" cy="7926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92280" y="980728"/>
            <a:ext cx="158417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</a:t>
            </a:r>
            <a:r>
              <a:rPr lang="ru-RU" sz="1400" dirty="0" smtClean="0">
                <a:cs typeface="Tahoma" pitchFamily="34" charset="0"/>
              </a:rPr>
              <a:t> органа </a:t>
            </a:r>
            <a:r>
              <a:rPr lang="ru-RU" sz="1400" dirty="0">
                <a:cs typeface="Tahoma" pitchFamily="34" charset="0"/>
              </a:rPr>
              <a:t>местного </a:t>
            </a:r>
            <a:r>
              <a:rPr lang="ru-RU" sz="1400" dirty="0" smtClean="0">
                <a:cs typeface="Tahoma" pitchFamily="34" charset="0"/>
              </a:rPr>
              <a:t>самоуправления</a:t>
            </a:r>
            <a:endParaRPr lang="ru-RU" sz="1400" b="1" dirty="0" smtClean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5852" y="5234921"/>
            <a:ext cx="283505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4</a:t>
            </a:r>
            <a:r>
              <a:rPr lang="ru-RU" sz="1400" dirty="0" smtClean="0">
                <a:cs typeface="Tahoma" pitchFamily="34" charset="0"/>
              </a:rPr>
              <a:t> </a:t>
            </a:r>
            <a:r>
              <a:rPr lang="ru-RU" sz="1400" dirty="0">
                <a:cs typeface="Tahoma" pitchFamily="34" charset="0"/>
              </a:rPr>
              <a:t>отраслевых (функциональных) </a:t>
            </a:r>
            <a:r>
              <a:rPr lang="ru-RU" sz="1400" dirty="0" smtClean="0">
                <a:cs typeface="Tahoma" pitchFamily="34" charset="0"/>
              </a:rPr>
              <a:t>управлений и отделов ОМСУ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9273" y="1052736"/>
            <a:ext cx="172461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51</a:t>
            </a:r>
            <a:r>
              <a:rPr lang="ru-RU" sz="1400" dirty="0" smtClean="0">
                <a:cs typeface="Tahoma" pitchFamily="34" charset="0"/>
              </a:rPr>
              <a:t> </a:t>
            </a:r>
            <a:r>
              <a:rPr lang="ru-RU" sz="1400" dirty="0">
                <a:cs typeface="Tahoma" pitchFamily="34" charset="0"/>
              </a:rPr>
              <a:t>муниципальных </a:t>
            </a:r>
            <a:r>
              <a:rPr lang="ru-RU" sz="1400" dirty="0" smtClean="0">
                <a:cs typeface="Tahoma" pitchFamily="34" charset="0"/>
              </a:rPr>
              <a:t>учреждения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767" y="2076454"/>
            <a:ext cx="1795658" cy="84849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26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общеобразовательных  школ, в них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5468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обучающихся</a:t>
            </a:r>
            <a:endParaRPr lang="ru-RU" sz="11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2726" y="4449858"/>
            <a:ext cx="1703264" cy="70733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</a:rPr>
              <a:t>12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</a:rPr>
              <a:t>  детских дошкольных учреждений,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</a:rPr>
              <a:t> 1787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детей</a:t>
            </a:r>
            <a:endParaRPr lang="ru-RU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512" y="3305292"/>
            <a:ext cx="1679724" cy="8437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 учреждений дополнительного образования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</a:rPr>
              <a:t>детей,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</a:rPr>
              <a:t>2637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 детей</a:t>
            </a:r>
            <a:endParaRPr lang="ru-RU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17816" y="6039494"/>
            <a:ext cx="1925200" cy="4858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Информационно-методический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</a:rPr>
              <a:t>кабинет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</a:rPr>
              <a:t>(в сфере образования и культуры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95737" y="2778134"/>
            <a:ext cx="1656184" cy="86689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 школ искусств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(музыкальные школы), в них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888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 обучающихся,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tx2">
                    <a:lumMod val="50000"/>
                  </a:schemeClr>
                </a:solidFill>
              </a:rPr>
              <a:t>т.ч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. художественная школа на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74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 детей</a:t>
            </a: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23728" y="2047343"/>
            <a:ext cx="1919287" cy="58956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 учреждения культуры: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(РДК; районная библиотека; Музей)</a:t>
            </a: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23728" y="4941168"/>
            <a:ext cx="1919288" cy="93610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 многофункциональный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</a:rPr>
              <a:t>центр предоставления государственных и муниципальных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услуг</a:t>
            </a:r>
            <a:endParaRPr lang="ru-RU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95736" y="3736760"/>
            <a:ext cx="1656184" cy="55633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2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детско-юношеские спортшколы,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1133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воспитанника</a:t>
            </a:r>
            <a:endParaRPr lang="ru-RU" sz="11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57767" y="5949280"/>
            <a:ext cx="1824896" cy="57036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</a:rPr>
              <a:t>Единая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</a:rPr>
              <a:t>дежурная диспетчерская служба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2">
                    <a:lumMod val="50000"/>
                  </a:schemeClr>
                </a:solidFill>
              </a:rPr>
              <a:t>и Отдел по </a:t>
            </a:r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</a:rPr>
              <a:t>делам 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</a:rPr>
              <a:t>ГО и ЧС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15887" y="1663496"/>
            <a:ext cx="3312365" cy="938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   1.  Представительный  орган  –  Совет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Зеленчукского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муниципального р-на 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   2.  Исполнительный орган  –  Администрация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Зеленчукского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муниципального р-на </a:t>
            </a:r>
          </a:p>
        </p:txBody>
      </p:sp>
      <p:pic>
        <p:nvPicPr>
          <p:cNvPr id="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88" y="931139"/>
            <a:ext cx="1316039" cy="61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6509978" y="3091655"/>
            <a:ext cx="2469616" cy="551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1 - контрольный орган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76056" y="5733256"/>
            <a:ext cx="3688742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. Управление образования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 2. Отдел культуры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 3. Управление труда и социального  развития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 4.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Финансовое  управление </a:t>
            </a:r>
          </a:p>
        </p:txBody>
      </p:sp>
      <p:pic>
        <p:nvPicPr>
          <p:cNvPr id="59" name="Рисунок 58" descr="C:\Documents and Settings\Aminat\Local Settings\Temporary Internet Files\Content.Word\image2069279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55229"/>
            <a:ext cx="1440159" cy="82124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03594" y="4388029"/>
            <a:ext cx="1648327" cy="40912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1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дом творчества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детей,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616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детей</a:t>
            </a:r>
            <a:endParaRPr lang="ru-RU" sz="1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8" name="Левая фигурная скобка 67"/>
          <p:cNvSpPr/>
          <p:nvPr/>
        </p:nvSpPr>
        <p:spPr>
          <a:xfrm>
            <a:off x="1907705" y="2768440"/>
            <a:ext cx="240951" cy="2028711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7" name="16-конечная звезда 6"/>
          <p:cNvSpPr/>
          <p:nvPr/>
        </p:nvSpPr>
        <p:spPr>
          <a:xfrm>
            <a:off x="3942658" y="2636912"/>
            <a:ext cx="2390322" cy="2310991"/>
          </a:xfrm>
          <a:prstGeom prst="star16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65492" y="3284984"/>
            <a:ext cx="1746668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Из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районного бюджета получают финансирование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58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учреждений</a:t>
            </a:r>
            <a:endParaRPr lang="ru-RU" sz="13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pic>
        <p:nvPicPr>
          <p:cNvPr id="35" name="Рисунок 34" descr="https://im1-tub-ru.yandex.net/i?id=7ca2907a51b7f7d85c83d01643bef22e&amp;n=33&amp;h=190&amp;w=238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68960"/>
            <a:ext cx="845874" cy="78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4328" y="5206576"/>
            <a:ext cx="1273137" cy="911400"/>
          </a:xfrm>
          <a:prstGeom prst="rect">
            <a:avLst/>
          </a:prstGeom>
          <a:noFill/>
        </p:spPr>
      </p:pic>
      <p:sp>
        <p:nvSpPr>
          <p:cNvPr id="37" name="Скругленный прямоугольник 36"/>
          <p:cNvSpPr/>
          <p:nvPr/>
        </p:nvSpPr>
        <p:spPr>
          <a:xfrm>
            <a:off x="178722" y="5282741"/>
            <a:ext cx="1803942" cy="52252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 учреждения здравоохранения</a:t>
            </a:r>
            <a:endParaRPr lang="ru-RU" sz="1100" dirty="0">
              <a:solidFill>
                <a:schemeClr val="tx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(ЦРБ и Районная стоматология)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78154" y="3858436"/>
            <a:ext cx="260144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 Контрольно-ревизионная комиссия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dirty="0" err="1" smtClean="0">
                <a:latin typeface="Arial" pitchFamily="34" charset="0"/>
                <a:cs typeface="Arial" pitchFamily="34" charset="0"/>
              </a:rPr>
              <a:t>Зеленчукского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муниципального р-на  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8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9750" y="836613"/>
            <a:ext cx="7997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800">
                <a:solidFill>
                  <a:schemeClr val="bg2"/>
                </a:solidFill>
                <a:latin typeface="Times New Roman" pitchFamily="18" charset="0"/>
              </a:rPr>
              <a:t/>
            </a:r>
            <a:br>
              <a:rPr lang="ru-RU" sz="2800">
                <a:solidFill>
                  <a:schemeClr val="bg2"/>
                </a:solidFill>
                <a:latin typeface="Times New Roman" pitchFamily="18" charset="0"/>
              </a:rPr>
            </a:br>
            <a:endParaRPr lang="ru-RU" sz="28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1268" name="AutoShape 20"/>
          <p:cNvSpPr>
            <a:spLocks noChangeArrowheads="1"/>
          </p:cNvSpPr>
          <p:nvPr/>
        </p:nvSpPr>
        <p:spPr bwMode="auto">
          <a:xfrm>
            <a:off x="395536" y="4181847"/>
            <a:ext cx="2519362" cy="2199481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Помогает формировать</a:t>
            </a:r>
          </a:p>
          <a:p>
            <a:pPr algn="ctr" eaLnBrk="0" hangingPunct="0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доходную часть бюджета</a:t>
            </a:r>
          </a:p>
          <a:p>
            <a:pPr algn="ctr" eaLnBrk="0" hangingPunct="0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(налог на доходы</a:t>
            </a:r>
          </a:p>
          <a:p>
            <a:pPr algn="ctr" eaLnBrk="0" hangingPunct="0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физических лиц,</a:t>
            </a:r>
          </a:p>
          <a:p>
            <a:pPr algn="ctr" eaLnBrk="0" hangingPunct="0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транспортный налог,</a:t>
            </a:r>
          </a:p>
          <a:p>
            <a:pPr algn="ctr" eaLnBrk="0" hangingPunct="0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другие виды налогов)</a:t>
            </a:r>
          </a:p>
        </p:txBody>
      </p:sp>
      <p:sp>
        <p:nvSpPr>
          <p:cNvPr id="11269" name="AutoShape 21"/>
          <p:cNvSpPr>
            <a:spLocks noChangeArrowheads="1"/>
          </p:cNvSpPr>
          <p:nvPr/>
        </p:nvSpPr>
        <p:spPr bwMode="auto">
          <a:xfrm>
            <a:off x="6300192" y="4077642"/>
            <a:ext cx="2520950" cy="2303686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Получает социальные</a:t>
            </a:r>
          </a:p>
          <a:p>
            <a:pPr algn="ctr" eaLnBrk="0" hangingPunct="0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гарантии – расходная</a:t>
            </a:r>
          </a:p>
          <a:p>
            <a:pPr algn="ctr" eaLnBrk="0" hangingPunct="0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часть бюджета</a:t>
            </a:r>
          </a:p>
          <a:p>
            <a:pPr algn="ctr" eaLnBrk="0" hangingPunct="0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(образование, социальные </a:t>
            </a:r>
          </a:p>
          <a:p>
            <a:pPr algn="ctr" eaLnBrk="0" hangingPunct="0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выплаты и др.)</a:t>
            </a:r>
          </a:p>
        </p:txBody>
      </p:sp>
      <p:sp>
        <p:nvSpPr>
          <p:cNvPr id="11270" name="AutoShape 29"/>
          <p:cNvSpPr>
            <a:spLocks noChangeArrowheads="1"/>
          </p:cNvSpPr>
          <p:nvPr/>
        </p:nvSpPr>
        <p:spPr bwMode="auto">
          <a:xfrm>
            <a:off x="1116013" y="3357885"/>
            <a:ext cx="3529012" cy="647179"/>
          </a:xfrm>
          <a:prstGeom prst="curvedDownArrow">
            <a:avLst>
              <a:gd name="adj1" fmla="val 154829"/>
              <a:gd name="adj2" fmla="val 326912"/>
              <a:gd name="adj3" fmla="val 33333"/>
            </a:avLst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1271" name="AutoShape 30"/>
          <p:cNvSpPr>
            <a:spLocks noChangeArrowheads="1"/>
          </p:cNvSpPr>
          <p:nvPr/>
        </p:nvSpPr>
        <p:spPr bwMode="auto">
          <a:xfrm>
            <a:off x="4859338" y="3357885"/>
            <a:ext cx="3529012" cy="575171"/>
          </a:xfrm>
          <a:prstGeom prst="curvedDownArrow">
            <a:avLst>
              <a:gd name="adj1" fmla="val 163456"/>
              <a:gd name="adj2" fmla="val 326912"/>
              <a:gd name="adj3" fmla="val 33333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1272" name="Text Box 32"/>
          <p:cNvSpPr txBox="1">
            <a:spLocks noChangeArrowheads="1"/>
          </p:cNvSpPr>
          <p:nvPr/>
        </p:nvSpPr>
        <p:spPr bwMode="auto">
          <a:xfrm>
            <a:off x="5057798" y="2366788"/>
            <a:ext cx="38164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Гражданин - как </a:t>
            </a: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получатель </a:t>
            </a: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                                                      социальных гарантий</a:t>
            </a:r>
            <a:endParaRPr lang="ru-RU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pic>
        <p:nvPicPr>
          <p:cNvPr id="11273" name="Picture 37" descr="000026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35487"/>
            <a:ext cx="3195479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38" name="Text Box 42"/>
          <p:cNvSpPr txBox="1">
            <a:spLocks noChangeArrowheads="1"/>
          </p:cNvSpPr>
          <p:nvPr/>
        </p:nvSpPr>
        <p:spPr bwMode="auto">
          <a:xfrm>
            <a:off x="2987823" y="6158632"/>
            <a:ext cx="3195480" cy="3667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БЮДЖЕТ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16013" y="260648"/>
            <a:ext cx="7421562" cy="575965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граждан в бюджетном процессе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47664" y="1556792"/>
            <a:ext cx="6336704" cy="4320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Гражданин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его участие в бюджетном процессе 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421414" y="2297139"/>
            <a:ext cx="34137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 Гражданин - как  налогоплательщик</a:t>
            </a:r>
            <a:endParaRPr lang="ru-RU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30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7"/>
          <p:cNvSpPr>
            <a:spLocks noChangeArrowheads="1"/>
          </p:cNvSpPr>
          <p:nvPr/>
        </p:nvSpPr>
        <p:spPr bwMode="auto">
          <a:xfrm rot="5400000">
            <a:off x="4144963" y="3032496"/>
            <a:ext cx="1111250" cy="977900"/>
          </a:xfrm>
          <a:prstGeom prst="chevron">
            <a:avLst>
              <a:gd name="adj" fmla="val 28409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 eaLnBrk="0" hangingPunct="0"/>
            <a:r>
              <a:rPr lang="ru-RU" sz="2800" b="1">
                <a:solidFill>
                  <a:srgbClr val="000000"/>
                </a:solidFill>
                <a:latin typeface="Castellar" pitchFamily="18" charset="0"/>
              </a:rPr>
              <a:t>2</a:t>
            </a:r>
          </a:p>
        </p:txBody>
      </p:sp>
      <p:sp>
        <p:nvSpPr>
          <p:cNvPr id="10245" name="AutoShape 8"/>
          <p:cNvSpPr>
            <a:spLocks noChangeArrowheads="1"/>
          </p:cNvSpPr>
          <p:nvPr/>
        </p:nvSpPr>
        <p:spPr bwMode="auto">
          <a:xfrm rot="5400000">
            <a:off x="4144963" y="1808361"/>
            <a:ext cx="1111250" cy="977900"/>
          </a:xfrm>
          <a:prstGeom prst="chevron">
            <a:avLst>
              <a:gd name="adj" fmla="val 28409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 eaLnBrk="0" hangingPunct="0"/>
            <a:r>
              <a:rPr lang="ru-RU" sz="2800" b="1" dirty="0">
                <a:solidFill>
                  <a:srgbClr val="000000"/>
                </a:solidFill>
                <a:latin typeface="Castellar" pitchFamily="18" charset="0"/>
              </a:rPr>
              <a:t>1</a:t>
            </a:r>
          </a:p>
        </p:txBody>
      </p:sp>
      <p:sp>
        <p:nvSpPr>
          <p:cNvPr id="10246" name="AutoShape 9"/>
          <p:cNvSpPr>
            <a:spLocks noChangeArrowheads="1"/>
          </p:cNvSpPr>
          <p:nvPr/>
        </p:nvSpPr>
        <p:spPr bwMode="auto">
          <a:xfrm rot="5400000">
            <a:off x="4088606" y="4272284"/>
            <a:ext cx="1223963" cy="977900"/>
          </a:xfrm>
          <a:prstGeom prst="chevron">
            <a:avLst>
              <a:gd name="adj" fmla="val 31291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 eaLnBrk="0" hangingPunct="0"/>
            <a:r>
              <a:rPr lang="ru-RU" sz="2800" b="1">
                <a:solidFill>
                  <a:srgbClr val="000000"/>
                </a:solidFill>
                <a:latin typeface="Castellar" pitchFamily="18" charset="0"/>
              </a:rPr>
              <a:t>3</a:t>
            </a:r>
          </a:p>
        </p:txBody>
      </p:sp>
      <p:sp>
        <p:nvSpPr>
          <p:cNvPr id="10247" name="AutoShape 10"/>
          <p:cNvSpPr>
            <a:spLocks noChangeArrowheads="1"/>
          </p:cNvSpPr>
          <p:nvPr/>
        </p:nvSpPr>
        <p:spPr bwMode="auto">
          <a:xfrm rot="5400000">
            <a:off x="4088607" y="5640437"/>
            <a:ext cx="1223962" cy="977900"/>
          </a:xfrm>
          <a:prstGeom prst="chevron">
            <a:avLst>
              <a:gd name="adj" fmla="val 31291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 eaLnBrk="0" hangingPunct="0"/>
            <a:r>
              <a:rPr lang="ru-RU" sz="2800" b="1">
                <a:solidFill>
                  <a:srgbClr val="000000"/>
                </a:solidFill>
                <a:latin typeface="Castellar" pitchFamily="18" charset="0"/>
              </a:rPr>
              <a:t>4</a:t>
            </a:r>
          </a:p>
        </p:txBody>
      </p:sp>
      <p:sp>
        <p:nvSpPr>
          <p:cNvPr id="10249" name="AutoShape 12"/>
          <p:cNvSpPr>
            <a:spLocks noChangeArrowheads="1"/>
          </p:cNvSpPr>
          <p:nvPr/>
        </p:nvSpPr>
        <p:spPr bwMode="auto">
          <a:xfrm>
            <a:off x="5292725" y="1844824"/>
            <a:ext cx="3743325" cy="1048989"/>
          </a:xfrm>
          <a:prstGeom prst="foldedCorner">
            <a:avLst>
              <a:gd name="adj" fmla="val 3177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 sz="1400" dirty="0" smtClean="0">
              <a:solidFill>
                <a:srgbClr val="000000"/>
              </a:solidFill>
              <a:latin typeface="Castellar" pitchFamily="18" charset="0"/>
            </a:endParaRPr>
          </a:p>
          <a:p>
            <a:pPr algn="ctr" eaLnBrk="0" hangingPunct="0"/>
            <a:endParaRPr lang="ru-RU" sz="1400" dirty="0" smtClean="0">
              <a:solidFill>
                <a:srgbClr val="000000"/>
              </a:solidFill>
              <a:latin typeface="Castellar" pitchFamily="18" charset="0"/>
            </a:endParaRP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Публичные 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обсуждения программ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 развития </a:t>
            </a:r>
            <a:r>
              <a:rPr lang="ru-RU" sz="1400" dirty="0" err="1">
                <a:solidFill>
                  <a:srgbClr val="000000"/>
                </a:solidFill>
                <a:latin typeface="Castellar" pitchFamily="18" charset="0"/>
              </a:rPr>
              <a:t>Зеленчукского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 муниципального </a:t>
            </a:r>
            <a:endParaRPr lang="ru-RU" sz="1400" dirty="0" smtClean="0">
              <a:solidFill>
                <a:srgbClr val="000000"/>
              </a:solidFill>
              <a:latin typeface="Castellar" pitchFamily="18" charset="0"/>
            </a:endParaRP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р</a:t>
            </a:r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айона (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размещаются на сайте </a:t>
            </a:r>
            <a:endParaRPr lang="ru-RU" sz="1400" dirty="0" smtClean="0">
              <a:solidFill>
                <a:srgbClr val="000000"/>
              </a:solidFill>
              <a:latin typeface="Castellar" pitchFamily="18" charset="0"/>
            </a:endParaRP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администрации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latin typeface="Castellar" pitchFamily="18" charset="0"/>
              </a:rPr>
              <a:t> </a:t>
            </a:r>
          </a:p>
        </p:txBody>
      </p:sp>
      <p:sp>
        <p:nvSpPr>
          <p:cNvPr id="10250" name="AutoShape 14"/>
          <p:cNvSpPr>
            <a:spLocks noChangeArrowheads="1"/>
          </p:cNvSpPr>
          <p:nvPr/>
        </p:nvSpPr>
        <p:spPr bwMode="auto">
          <a:xfrm>
            <a:off x="5292725" y="3068960"/>
            <a:ext cx="3743325" cy="864096"/>
          </a:xfrm>
          <a:prstGeom prst="foldedCorner">
            <a:avLst>
              <a:gd name="adj" fmla="val 3528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 sz="1400" dirty="0" smtClean="0">
              <a:solidFill>
                <a:srgbClr val="000000"/>
              </a:solidFill>
              <a:latin typeface="Castellar" pitchFamily="18" charset="0"/>
            </a:endParaRP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Оценка 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качества предоставления 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муниципальных услуг (участие </a:t>
            </a:r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в 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социологических 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опросах)</a:t>
            </a:r>
            <a:r>
              <a:rPr lang="ru-RU" dirty="0">
                <a:solidFill>
                  <a:srgbClr val="000000"/>
                </a:solidFill>
                <a:latin typeface="Castellar" pitchFamily="18" charset="0"/>
              </a:rPr>
              <a:t> </a:t>
            </a:r>
          </a:p>
        </p:txBody>
      </p:sp>
      <p:sp>
        <p:nvSpPr>
          <p:cNvPr id="10251" name="AutoShape 15"/>
          <p:cNvSpPr>
            <a:spLocks noChangeArrowheads="1"/>
          </p:cNvSpPr>
          <p:nvPr/>
        </p:nvSpPr>
        <p:spPr bwMode="auto">
          <a:xfrm>
            <a:off x="5292725" y="4149080"/>
            <a:ext cx="3743325" cy="1223962"/>
          </a:xfrm>
          <a:prstGeom prst="foldedCorner">
            <a:avLst>
              <a:gd name="adj" fmla="val 3019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 sz="1400" dirty="0" smtClean="0">
              <a:solidFill>
                <a:srgbClr val="000000"/>
              </a:solidFill>
              <a:latin typeface="Castellar" pitchFamily="18" charset="0"/>
            </a:endParaRP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Публичные 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слушания проекта решения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Совета </a:t>
            </a:r>
            <a:r>
              <a:rPr lang="ru-RU" sz="1400" dirty="0" err="1">
                <a:solidFill>
                  <a:srgbClr val="000000"/>
                </a:solidFill>
                <a:latin typeface="Castellar" pitchFamily="18" charset="0"/>
              </a:rPr>
              <a:t>Зеленчукского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 муниципального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района о бюджете на очередной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 финансовый год (</a:t>
            </a:r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проводится 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Советом 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района ежегодно в </a:t>
            </a:r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ноябре)</a:t>
            </a:r>
            <a:endParaRPr lang="ru-RU" sz="1400" dirty="0">
              <a:solidFill>
                <a:srgbClr val="000000"/>
              </a:solidFill>
              <a:latin typeface="Castellar" pitchFamily="18" charset="0"/>
            </a:endParaRPr>
          </a:p>
        </p:txBody>
      </p:sp>
      <p:sp>
        <p:nvSpPr>
          <p:cNvPr id="10252" name="AutoShape 16"/>
          <p:cNvSpPr>
            <a:spLocks noChangeArrowheads="1"/>
          </p:cNvSpPr>
          <p:nvPr/>
        </p:nvSpPr>
        <p:spPr bwMode="auto">
          <a:xfrm>
            <a:off x="5292080" y="5589240"/>
            <a:ext cx="3743325" cy="1079500"/>
          </a:xfrm>
          <a:prstGeom prst="foldedCorner">
            <a:avLst>
              <a:gd name="adj" fmla="val 2810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 sz="1400" dirty="0">
              <a:solidFill>
                <a:schemeClr val="bg2"/>
              </a:solidFill>
              <a:latin typeface="Castellar" pitchFamily="18" charset="0"/>
            </a:endParaRPr>
          </a:p>
          <a:p>
            <a:pPr algn="ctr" eaLnBrk="0" hangingPunct="0"/>
            <a:endParaRPr lang="ru-RU" sz="1400" dirty="0" smtClean="0">
              <a:solidFill>
                <a:srgbClr val="000000"/>
              </a:solidFill>
              <a:latin typeface="Castellar" pitchFamily="18" charset="0"/>
            </a:endParaRP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Публичные 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слушания по проекту решения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Совета </a:t>
            </a:r>
            <a:r>
              <a:rPr lang="ru-RU" sz="1400" dirty="0" err="1">
                <a:solidFill>
                  <a:srgbClr val="000000"/>
                </a:solidFill>
                <a:latin typeface="Castellar" pitchFamily="18" charset="0"/>
              </a:rPr>
              <a:t>Зеленчукского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  муниципального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района об исполнении бюджета (проводятся 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Советом района ежегодно в мае)</a:t>
            </a:r>
          </a:p>
          <a:p>
            <a:pPr algn="ctr" eaLnBrk="0" hangingPunct="0">
              <a:lnSpc>
                <a:spcPct val="75000"/>
              </a:lnSpc>
            </a:pPr>
            <a:r>
              <a:rPr lang="ru-RU" dirty="0">
                <a:solidFill>
                  <a:schemeClr val="bg2"/>
                </a:solidFill>
                <a:latin typeface="Castellar" pitchFamily="18" charset="0"/>
              </a:rPr>
              <a:t> </a:t>
            </a:r>
          </a:p>
        </p:txBody>
      </p:sp>
      <p:sp>
        <p:nvSpPr>
          <p:cNvPr id="10253" name="AutoShape 17"/>
          <p:cNvSpPr>
            <a:spLocks noChangeArrowheads="1"/>
          </p:cNvSpPr>
          <p:nvPr/>
        </p:nvSpPr>
        <p:spPr bwMode="auto">
          <a:xfrm>
            <a:off x="5760243" y="548681"/>
            <a:ext cx="2808288" cy="1008112"/>
          </a:xfrm>
          <a:prstGeom prst="wedgeRoundRectCallout">
            <a:avLst>
              <a:gd name="adj1" fmla="val -82892"/>
              <a:gd name="adj2" fmla="val 73040"/>
              <a:gd name="adj3" fmla="val 16667"/>
            </a:avLst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dirty="0">
                <a:solidFill>
                  <a:srgbClr val="000000"/>
                </a:solidFill>
                <a:latin typeface="Castellar" pitchFamily="18" charset="0"/>
              </a:rPr>
              <a:t>Возможности влияния гражданина на состав бюджета</a:t>
            </a:r>
          </a:p>
        </p:txBody>
      </p:sp>
      <p:sp>
        <p:nvSpPr>
          <p:cNvPr id="10254" name="AutoShape 18"/>
          <p:cNvSpPr>
            <a:spLocks noChangeArrowheads="1"/>
          </p:cNvSpPr>
          <p:nvPr/>
        </p:nvSpPr>
        <p:spPr bwMode="auto">
          <a:xfrm>
            <a:off x="323528" y="620242"/>
            <a:ext cx="3743647" cy="1152574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dirty="0">
                <a:latin typeface="Castellar" pitchFamily="18" charset="0"/>
              </a:rPr>
              <a:t>Помогает формировать </a:t>
            </a:r>
          </a:p>
          <a:p>
            <a:pPr algn="ctr" eaLnBrk="0" hangingPunct="0"/>
            <a:r>
              <a:rPr lang="ru-RU" dirty="0">
                <a:latin typeface="Castellar" pitchFamily="18" charset="0"/>
              </a:rPr>
              <a:t>доходную часть бюджета </a:t>
            </a:r>
          </a:p>
          <a:p>
            <a:pPr algn="ctr" eaLnBrk="0" hangingPunct="0"/>
            <a:r>
              <a:rPr lang="ru-RU" dirty="0">
                <a:latin typeface="Castellar" pitchFamily="18" charset="0"/>
              </a:rPr>
              <a:t>(налог на доходы</a:t>
            </a:r>
          </a:p>
          <a:p>
            <a:pPr algn="ctr" eaLnBrk="0" hangingPunct="0"/>
            <a:r>
              <a:rPr lang="ru-RU" dirty="0">
                <a:latin typeface="Castellar" pitchFamily="18" charset="0"/>
              </a:rPr>
              <a:t> физических лиц)</a:t>
            </a:r>
          </a:p>
        </p:txBody>
      </p:sp>
      <p:sp>
        <p:nvSpPr>
          <p:cNvPr id="10255" name="AutoShape 20"/>
          <p:cNvSpPr>
            <a:spLocks noChangeArrowheads="1"/>
          </p:cNvSpPr>
          <p:nvPr/>
        </p:nvSpPr>
        <p:spPr bwMode="auto">
          <a:xfrm>
            <a:off x="395288" y="5624860"/>
            <a:ext cx="3529012" cy="1116508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1600" dirty="0">
                <a:latin typeface="Castellar" pitchFamily="18" charset="0"/>
              </a:rPr>
              <a:t>Получает социальные гарантии – </a:t>
            </a:r>
          </a:p>
          <a:p>
            <a:pPr algn="ctr" eaLnBrk="0" hangingPunct="0"/>
            <a:r>
              <a:rPr lang="ru-RU" sz="1600" dirty="0">
                <a:latin typeface="Castellar" pitchFamily="18" charset="0"/>
              </a:rPr>
              <a:t>расходная часть бюджета</a:t>
            </a:r>
          </a:p>
          <a:p>
            <a:pPr algn="ctr" eaLnBrk="0" hangingPunct="0"/>
            <a:r>
              <a:rPr lang="ru-RU" sz="1600" dirty="0">
                <a:latin typeface="Castellar" pitchFamily="18" charset="0"/>
              </a:rPr>
              <a:t>(образование, социальные </a:t>
            </a:r>
          </a:p>
          <a:p>
            <a:pPr algn="ctr" eaLnBrk="0" hangingPunct="0"/>
            <a:r>
              <a:rPr lang="ru-RU" sz="1600" dirty="0">
                <a:latin typeface="Castellar" pitchFamily="18" charset="0"/>
              </a:rPr>
              <a:t>выплаты и др.)</a:t>
            </a:r>
          </a:p>
        </p:txBody>
      </p:sp>
      <p:sp>
        <p:nvSpPr>
          <p:cNvPr id="10256" name="AutoShape 21"/>
          <p:cNvSpPr>
            <a:spLocks noChangeArrowheads="1"/>
          </p:cNvSpPr>
          <p:nvPr/>
        </p:nvSpPr>
        <p:spPr bwMode="auto">
          <a:xfrm>
            <a:off x="107950" y="1896939"/>
            <a:ext cx="3887788" cy="1244029"/>
          </a:xfrm>
          <a:prstGeom prst="downArrow">
            <a:avLst>
              <a:gd name="adj1" fmla="val 57861"/>
              <a:gd name="adj2" fmla="val 79264"/>
            </a:avLst>
          </a:prstGeom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как налогоплательщик</a:t>
            </a:r>
          </a:p>
        </p:txBody>
      </p:sp>
      <p:sp>
        <p:nvSpPr>
          <p:cNvPr id="10257" name="AutoShape 22"/>
          <p:cNvSpPr>
            <a:spLocks noChangeArrowheads="1"/>
          </p:cNvSpPr>
          <p:nvPr/>
        </p:nvSpPr>
        <p:spPr bwMode="auto">
          <a:xfrm>
            <a:off x="107504" y="4293096"/>
            <a:ext cx="3887787" cy="1259755"/>
          </a:xfrm>
          <a:prstGeom prst="downArrow">
            <a:avLst>
              <a:gd name="adj1" fmla="val 57861"/>
              <a:gd name="adj2" fmla="val 79264"/>
            </a:avLst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как получатель</a:t>
            </a:r>
          </a:p>
          <a:p>
            <a:pPr algn="ctr" eaLnBrk="0" hangingPunct="0"/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социальных гарантий</a:t>
            </a:r>
          </a:p>
        </p:txBody>
      </p:sp>
      <p:sp>
        <p:nvSpPr>
          <p:cNvPr id="10258" name="Oval 23"/>
          <p:cNvSpPr>
            <a:spLocks noChangeArrowheads="1"/>
          </p:cNvSpPr>
          <p:nvPr/>
        </p:nvSpPr>
        <p:spPr bwMode="auto">
          <a:xfrm>
            <a:off x="251520" y="3214043"/>
            <a:ext cx="3529012" cy="93503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800" b="1" dirty="0">
                <a:latin typeface="Castellar" pitchFamily="18" charset="0"/>
              </a:rPr>
              <a:t>БЮДЖЕТ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403648" y="116632"/>
            <a:ext cx="6691608" cy="3612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Гражданин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его участие в бюджетном процессе </a:t>
            </a:r>
          </a:p>
        </p:txBody>
      </p:sp>
    </p:spTree>
    <p:extLst>
      <p:ext uri="{BB962C8B-B14F-4D97-AF65-F5344CB8AC3E}">
        <p14:creationId xmlns:p14="http://schemas.microsoft.com/office/powerpoint/2010/main" val="4278300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940" y="4785490"/>
            <a:ext cx="2125556" cy="15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90" name="Line 29"/>
          <p:cNvSpPr>
            <a:spLocks noChangeShapeType="1"/>
          </p:cNvSpPr>
          <p:nvPr/>
        </p:nvSpPr>
        <p:spPr bwMode="auto">
          <a:xfrm flipH="1">
            <a:off x="4282129" y="3962699"/>
            <a:ext cx="1081959" cy="1637178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4" name="Picture 3" descr="Бюдж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55" y="1484784"/>
            <a:ext cx="1674913" cy="119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Бюдж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54" y="3355304"/>
            <a:ext cx="1673075" cy="12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Бюдж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250302"/>
            <a:ext cx="1727949" cy="111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2699792" y="2492896"/>
            <a:ext cx="1530897" cy="55399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Бюджет </a:t>
            </a:r>
          </a:p>
          <a:p>
            <a:pPr algn="ctr" eaLnBrk="1" hangingPunct="1"/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Карачаево-Черкесской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Республики                        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2843808" y="4221088"/>
            <a:ext cx="1224136" cy="55399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Бюджет муниципального района</a:t>
            </a:r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3348038" y="460216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73" name="Text Box 12"/>
          <p:cNvSpPr txBox="1">
            <a:spLocks noChangeArrowheads="1"/>
          </p:cNvSpPr>
          <p:nvPr/>
        </p:nvSpPr>
        <p:spPr bwMode="auto">
          <a:xfrm>
            <a:off x="2771800" y="6093296"/>
            <a:ext cx="1265283" cy="55399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Бюджет </a:t>
            </a:r>
            <a:endParaRPr lang="ru-RU" sz="1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сельского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поселения</a:t>
            </a:r>
          </a:p>
        </p:txBody>
      </p:sp>
      <p:sp>
        <p:nvSpPr>
          <p:cNvPr id="15375" name="Text Box 14"/>
          <p:cNvSpPr txBox="1">
            <a:spLocks noChangeArrowheads="1"/>
          </p:cNvSpPr>
          <p:nvPr/>
        </p:nvSpPr>
        <p:spPr bwMode="auto">
          <a:xfrm>
            <a:off x="107504" y="3636893"/>
            <a:ext cx="1894224" cy="80021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Налог на доходы</a:t>
            </a:r>
          </a:p>
          <a:p>
            <a:pPr algn="ctr" eaLnBrk="1" hangingPunct="1"/>
            <a:r>
              <a:rPr lang="ru-RU" sz="12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физических лиц </a:t>
            </a:r>
          </a:p>
          <a:p>
            <a:pPr algn="ctr" eaLnBrk="1" hangingPunct="1"/>
            <a:r>
              <a:rPr lang="ru-RU" sz="12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ru-RU" sz="10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Глава </a:t>
            </a:r>
            <a:r>
              <a:rPr lang="ru-RU" sz="1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23</a:t>
            </a:r>
          </a:p>
          <a:p>
            <a:pPr algn="ctr" eaLnBrk="1" hangingPunct="1"/>
            <a:r>
              <a:rPr lang="ru-RU" sz="1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0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Налогового кодекса РФ)</a:t>
            </a:r>
          </a:p>
        </p:txBody>
      </p:sp>
      <p:sp>
        <p:nvSpPr>
          <p:cNvPr id="15380" name="Text Box 19"/>
          <p:cNvSpPr txBox="1">
            <a:spLocks noChangeArrowheads="1"/>
          </p:cNvSpPr>
          <p:nvPr/>
        </p:nvSpPr>
        <p:spPr bwMode="auto">
          <a:xfrm>
            <a:off x="4860578" y="1444898"/>
            <a:ext cx="1798986" cy="61595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Транспортный налог</a:t>
            </a:r>
            <a:r>
              <a:rPr lang="ru-RU" sz="12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0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(Закон КЧР №  46-РЗ  от  27.11. 2002</a:t>
            </a:r>
            <a:r>
              <a:rPr lang="ru-RU" sz="12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г.)</a:t>
            </a:r>
          </a:p>
        </p:txBody>
      </p:sp>
      <p:sp>
        <p:nvSpPr>
          <p:cNvPr id="15383" name="Text Box 22"/>
          <p:cNvSpPr txBox="1">
            <a:spLocks noChangeArrowheads="1"/>
          </p:cNvSpPr>
          <p:nvPr/>
        </p:nvSpPr>
        <p:spPr bwMode="auto">
          <a:xfrm>
            <a:off x="5076056" y="5115272"/>
            <a:ext cx="1728787" cy="7620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Налог на имущество физических лиц</a:t>
            </a:r>
            <a:r>
              <a:rPr lang="ru-RU" sz="12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0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ru-RU" sz="1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Решение  сельского поселения)</a:t>
            </a:r>
            <a:endParaRPr lang="ru-RU" sz="100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384" name="Line 23"/>
          <p:cNvSpPr>
            <a:spLocks noChangeShapeType="1"/>
          </p:cNvSpPr>
          <p:nvPr/>
        </p:nvSpPr>
        <p:spPr bwMode="auto">
          <a:xfrm>
            <a:off x="1979712" y="3908794"/>
            <a:ext cx="683318" cy="1558556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386" name="Line 25"/>
          <p:cNvSpPr>
            <a:spLocks noChangeShapeType="1"/>
          </p:cNvSpPr>
          <p:nvPr/>
        </p:nvSpPr>
        <p:spPr bwMode="auto">
          <a:xfrm flipV="1">
            <a:off x="1979713" y="2327911"/>
            <a:ext cx="720080" cy="1580882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387" name="Line 26"/>
          <p:cNvSpPr>
            <a:spLocks noChangeShapeType="1"/>
          </p:cNvSpPr>
          <p:nvPr/>
        </p:nvSpPr>
        <p:spPr bwMode="auto">
          <a:xfrm flipV="1">
            <a:off x="1979711" y="3806249"/>
            <a:ext cx="683319" cy="99567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388" name="Line 27"/>
          <p:cNvSpPr>
            <a:spLocks noChangeShapeType="1"/>
          </p:cNvSpPr>
          <p:nvPr/>
        </p:nvSpPr>
        <p:spPr bwMode="auto">
          <a:xfrm flipH="1">
            <a:off x="4283968" y="1910254"/>
            <a:ext cx="576610" cy="432048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391" name="Line 30"/>
          <p:cNvSpPr>
            <a:spLocks noChangeShapeType="1"/>
          </p:cNvSpPr>
          <p:nvPr/>
        </p:nvSpPr>
        <p:spPr bwMode="auto">
          <a:xfrm flipH="1">
            <a:off x="4283968" y="5661248"/>
            <a:ext cx="792088" cy="178676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648885" y="332656"/>
            <a:ext cx="5723315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Какие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налоги уплачивают жители района </a:t>
            </a:r>
          </a:p>
        </p:txBody>
      </p:sp>
      <p:sp>
        <p:nvSpPr>
          <p:cNvPr id="15381" name="Text Box 20"/>
          <p:cNvSpPr txBox="1">
            <a:spLocks noChangeArrowheads="1"/>
          </p:cNvSpPr>
          <p:nvPr/>
        </p:nvSpPr>
        <p:spPr bwMode="auto">
          <a:xfrm>
            <a:off x="5004716" y="3353618"/>
            <a:ext cx="1727524" cy="579438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Земельный налог</a:t>
            </a:r>
            <a:r>
              <a:rPr lang="ru-RU" sz="12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0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ru-RU" sz="1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Решение сельского поселения)</a:t>
            </a:r>
            <a:endParaRPr lang="ru-RU" sz="100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82165"/>
            <a:ext cx="2232248" cy="155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im2-tub-ru.yandex.net/i?id=9371972a7091363adff993eebb5c5ec0&amp;n=33&amp;h=190&amp;w=2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864" y="980728"/>
            <a:ext cx="2268632" cy="152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6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116632"/>
            <a:ext cx="5544616" cy="57606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формирования бюджета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07704" y="1152724"/>
            <a:ext cx="7128792" cy="4040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этапы проходит бюджет муниципального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района: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5148088" y="5797004"/>
            <a:ext cx="3744392" cy="872356"/>
          </a:xfrm>
          <a:prstGeom prst="flowChartTerminator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0" hangingPunct="0"/>
            <a:r>
              <a:rPr lang="ru-RU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за исполнением </a:t>
            </a:r>
          </a:p>
          <a:p>
            <a:pPr algn="ctr" eaLnBrk="0" hangingPunct="0"/>
            <a:r>
              <a:rPr lang="ru-RU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и отчет </a:t>
            </a:r>
          </a:p>
          <a:p>
            <a:pPr algn="ctr" eaLnBrk="0" hangingPunct="0"/>
            <a:r>
              <a:rPr lang="ru-RU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исполнении бюджета</a:t>
            </a:r>
            <a:endParaRPr lang="ru-RU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3419872" y="4582194"/>
            <a:ext cx="3672408" cy="719014"/>
          </a:xfrm>
          <a:prstGeom prst="flowChartTerminator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бюджета</a:t>
            </a:r>
          </a:p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/>
              <a:t>(1 января – 31 декабря)</a:t>
            </a:r>
          </a:p>
        </p:txBody>
      </p:sp>
      <p:sp>
        <p:nvSpPr>
          <p:cNvPr id="13" name="AutoShape 23"/>
          <p:cNvSpPr>
            <a:spLocks noChangeArrowheads="1"/>
          </p:cNvSpPr>
          <p:nvPr/>
        </p:nvSpPr>
        <p:spPr bwMode="auto">
          <a:xfrm>
            <a:off x="1619672" y="3214042"/>
            <a:ext cx="3960440" cy="935038"/>
          </a:xfrm>
          <a:prstGeom prst="flowChartTerminator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Рассмотрение проекта, </a:t>
            </a:r>
          </a:p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публичных слушаний и </a:t>
            </a:r>
          </a:p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утверждение бюджета </a:t>
            </a: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251520" y="1894520"/>
            <a:ext cx="3672408" cy="814400"/>
          </a:xfrm>
          <a:prstGeom prst="flowChartTerminator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проекта бюджета  </a:t>
            </a:r>
          </a:p>
        </p:txBody>
      </p:sp>
      <p:pic>
        <p:nvPicPr>
          <p:cNvPr id="15" name="Рисунок 14" descr="дом из денег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221088"/>
            <a:ext cx="3096344" cy="2520280"/>
          </a:xfrm>
          <a:prstGeom prst="rect">
            <a:avLst/>
          </a:prstGeom>
          <a:noFill/>
        </p:spPr>
      </p:pic>
      <p:sp>
        <p:nvSpPr>
          <p:cNvPr id="17" name="Полилиния 16"/>
          <p:cNvSpPr/>
          <p:nvPr/>
        </p:nvSpPr>
        <p:spPr>
          <a:xfrm>
            <a:off x="3275856" y="2779862"/>
            <a:ext cx="565150" cy="433114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8" name="Полилиния 17"/>
          <p:cNvSpPr/>
          <p:nvPr/>
        </p:nvSpPr>
        <p:spPr>
          <a:xfrm>
            <a:off x="4865513" y="4149080"/>
            <a:ext cx="565150" cy="423788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9" name="Полилиния 18"/>
          <p:cNvSpPr/>
          <p:nvPr/>
        </p:nvSpPr>
        <p:spPr>
          <a:xfrm>
            <a:off x="6372200" y="5373216"/>
            <a:ext cx="565150" cy="423788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pic>
        <p:nvPicPr>
          <p:cNvPr id="21" name="Рисунок 20" descr="https://im3-tub-ru.yandex.net/i?id=0b009c8143d6b6cd4bc878025b637532&amp;n=33&amp;h=190&amp;w=254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900082" cy="170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Documents and Settings\Aminat\Local Settings\Temporary Internet Files\Content.Word\слушания.b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204" y="1745432"/>
            <a:ext cx="2761252" cy="1827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5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627784" y="360040"/>
            <a:ext cx="5616624" cy="98072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приоритеты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налоговой и бюджетной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политики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2017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</a:p>
        </p:txBody>
      </p:sp>
      <p:pic>
        <p:nvPicPr>
          <p:cNvPr id="6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5" y="44624"/>
            <a:ext cx="2491851" cy="18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323528" y="2011997"/>
            <a:ext cx="8568952" cy="4297323"/>
          </a:xfrm>
          <a:prstGeom prst="foldedCorner">
            <a:avLst>
              <a:gd name="adj" fmla="val 22915"/>
            </a:avLst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 sz="1400" dirty="0" smtClean="0">
              <a:solidFill>
                <a:srgbClr val="000000"/>
              </a:solidFill>
              <a:latin typeface="Castellar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49703"/>
            <a:ext cx="8229600" cy="4015601"/>
          </a:xfrm>
        </p:spPr>
        <p:txBody>
          <a:bodyPr>
            <a:normAutofit fontScale="47500" lnSpcReduction="20000"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cs typeface="Tahoma" pitchFamily="34" charset="0"/>
              </a:rPr>
              <a:t>Дальнейшее совершенствование методов налогового администрирования, повышение уровня ответственности главных администраторов доходов за качественное прогнозирование доходов бюджета и выполнение в полном объеме утвержденных годовых назначений по доходам бюджета;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None/>
              <a:defRPr/>
            </a:pPr>
            <a:endParaRPr lang="ru-RU" dirty="0"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cs typeface="Tahoma" pitchFamily="34" charset="0"/>
              </a:rPr>
              <a:t>Усиление контроля за соблюдением законодательства в области платежной дисциплины, легализации заработной платы, устранения нарушений по уплате страховых взносов в государственные внебюджетные фонды;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None/>
              <a:defRPr/>
            </a:pPr>
            <a:endParaRPr lang="ru-RU" dirty="0"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cs typeface="Tahoma" pitchFamily="34" charset="0"/>
              </a:rPr>
              <a:t>Обеспечение тесного взаимодействия органов государственной власти Карачаево-Черкесской Республики, органов местного самоуправления и территориальных подразделений федеральных органов власти в целях повышения роли имущественных налогов в формировании консолидированного бюджета Карачаево-Черкесской Республики;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None/>
              <a:defRPr/>
            </a:pPr>
            <a:endParaRPr lang="ru-RU" dirty="0"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cs typeface="Tahoma" pitchFamily="34" charset="0"/>
              </a:rPr>
              <a:t>Обеспечение выплаты заработной платы работникам муниципальных учреждений и органов местного самоуправления;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None/>
              <a:defRPr/>
            </a:pPr>
            <a:endParaRPr lang="ru-RU" dirty="0"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cs typeface="Tahoma" pitchFamily="34" charset="0"/>
              </a:rPr>
              <a:t>Выполнение задач, поставленных майскими указами Президента Российской Федерации;</a:t>
            </a:r>
          </a:p>
          <a:p>
            <a:pPr marL="0" indent="0" algn="just">
              <a:buClr>
                <a:schemeClr val="accent6">
                  <a:lumMod val="50000"/>
                </a:schemeClr>
              </a:buClr>
              <a:buNone/>
              <a:defRPr/>
            </a:pPr>
            <a:endParaRPr lang="ru-RU" dirty="0"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cs typeface="Tahoma" pitchFamily="34" charset="0"/>
              </a:rPr>
              <a:t>Исполнение действующих расходных обязательств</a:t>
            </a:r>
            <a:r>
              <a:rPr lang="ru-RU" dirty="0" smtClean="0">
                <a:cs typeface="Tahoma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6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7848872" cy="643253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Оглавление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1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. Социально-экономическая характеристика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</a:rPr>
              <a:t>Зеленчукского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муниципального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района……….…4  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2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. Основные показатели социально-экономического развития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…………………………………………………5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3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. Глоссарий (основные понятия, применяемые при формировании бюджета)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………………………6-8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4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. Виды межбюджетных трансфертов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……………………….…………………………………………….……..……………9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5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. Бюджетная система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………………………………………………………………………………………………………………….10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6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. О бюджетном процессе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…………………..……………………..………………………………………..……………..………11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7.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Участники бюджетного процесса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………………………………………….…………………………………….……..……12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    7.1. главные распорядители средств бюджета муниципального района ……………………………. 13</a:t>
            </a:r>
          </a:p>
          <a:p>
            <a:pPr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     7.2. сеть муниципальных учреждений …………………………………………………………………………………….14   </a:t>
            </a:r>
          </a:p>
          <a:p>
            <a:pPr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  8.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Участие граждан в бюджетном процессе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……………………………………………….…..…….…………..........15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 8.1. гражданин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и его участие в бюджетном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процессе.……… ………………………………………………….15-17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  9. Этапы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формирования бюджета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……………..………………………………..…………………….………….…………..18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10. Основные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приоритеты бюджетной политики в  2017 году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……………..……………………………….……19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11. Динамика исполнения доходов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расходов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бюджета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</a:rPr>
              <a:t>Зеленчукского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муниципального района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         </a:t>
            </a:r>
          </a:p>
          <a:p>
            <a:pPr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      11.1. консолидированного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бюджет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а района …………………………………………………………..…………….20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 11.2. бюджета муниципального района ………………………………………………………………………………...20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12.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Объем доходов и расходов консолидированного бюджета ЗМР на 2017 год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……………………..21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     12.1. основные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характеристики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бюджета муниципального района…………………………………….22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     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12.2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основные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характеристики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бюджетов поселений на 2017 год ………………………………….....22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13.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Объем доходов и расходов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</a:rPr>
              <a:t>Зеленчукского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муниципального района на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2017 год ……………….23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14. Доходы: </a:t>
            </a:r>
          </a:p>
          <a:p>
            <a:pPr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15.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Структура доходов бюджета муниципального района на 2017 год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………………………………………25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     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15.1.Налоговые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доходы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……………………………………………………………………………..……………………………26-28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196521"/>
              </p:ext>
            </p:extLst>
          </p:nvPr>
        </p:nvGraphicFramePr>
        <p:xfrm>
          <a:off x="755576" y="2204864"/>
          <a:ext cx="7809147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https://im2-tub-ru.yandex.net/i?id=019c85676d994cdbf47cb29fb8ff4ee2&amp;n=33&amp;h=190&amp;w=190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64296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99792" y="260648"/>
            <a:ext cx="6264696" cy="79208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Динамика исполнения доходов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расходов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бюджета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Зеленчукского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муниципального района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1701969"/>
            <a:ext cx="52565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консолидированный бюджет района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4222249"/>
            <a:ext cx="4896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б)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бюджет муниципального района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  <a:endParaRPr lang="ru-RU" sz="1400" dirty="0">
              <a:solidFill>
                <a:srgbClr val="FF0000"/>
              </a:solidFill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715532"/>
              </p:ext>
            </p:extLst>
          </p:nvPr>
        </p:nvGraphicFramePr>
        <p:xfrm>
          <a:off x="755576" y="4653136"/>
          <a:ext cx="7776864" cy="197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953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16632"/>
            <a:ext cx="7272808" cy="115212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доходов и расходов консолидированного бюджета </a:t>
            </a:r>
          </a:p>
          <a:p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Зеленчукского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2017 год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91466893"/>
              </p:ext>
            </p:extLst>
          </p:nvPr>
        </p:nvGraphicFramePr>
        <p:xfrm>
          <a:off x="1475656" y="1844824"/>
          <a:ext cx="640871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040365"/>
              </p:ext>
            </p:extLst>
          </p:nvPr>
        </p:nvGraphicFramePr>
        <p:xfrm>
          <a:off x="1475656" y="4293096"/>
          <a:ext cx="662473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844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2008"/>
            <a:ext cx="6300700" cy="1124744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Стрелка вниз 6"/>
          <p:cNvSpPr/>
          <p:nvPr/>
        </p:nvSpPr>
        <p:spPr>
          <a:xfrm rot="5400000">
            <a:off x="6300192" y="1052736"/>
            <a:ext cx="2664296" cy="2520280"/>
          </a:xfrm>
          <a:prstGeom prst="downArrow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 бюджета муниципального района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061704"/>
              </p:ext>
            </p:extLst>
          </p:nvPr>
        </p:nvGraphicFramePr>
        <p:xfrm>
          <a:off x="179512" y="1772816"/>
          <a:ext cx="6120681" cy="1717548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</a:tblPr>
              <a:tblGrid>
                <a:gridCol w="2604545"/>
                <a:gridCol w="1082612"/>
                <a:gridCol w="1196365"/>
                <a:gridCol w="1237159"/>
              </a:tblGrid>
              <a:tr h="1761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0220" algn="l"/>
                        </a:tabLst>
                      </a:pPr>
                      <a:r>
                        <a:rPr lang="ru-RU" sz="1100" b="1" dirty="0" smtClean="0">
                          <a:solidFill>
                            <a:srgbClr val="0A182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solidFill>
                          <a:srgbClr val="0A182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E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0220" algn="l"/>
                        </a:tabLst>
                      </a:pPr>
                      <a:r>
                        <a:rPr lang="ru-RU" sz="1200" b="1" dirty="0" smtClean="0">
                          <a:solidFill>
                            <a:srgbClr val="0A182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2016 </a:t>
                      </a:r>
                      <a:r>
                        <a:rPr lang="ru-RU" sz="1000" b="1" dirty="0" smtClean="0">
                          <a:solidFill>
                            <a:srgbClr val="0A182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год - план</a:t>
                      </a:r>
                      <a:endParaRPr lang="ru-RU" sz="1000" b="1" dirty="0">
                        <a:solidFill>
                          <a:srgbClr val="0A182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0220" algn="l"/>
                        </a:tabLst>
                      </a:pPr>
                      <a:endParaRPr lang="ru-RU" sz="1000" b="1" dirty="0" smtClean="0">
                        <a:solidFill>
                          <a:srgbClr val="0A1828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0220" algn="l"/>
                        </a:tabLst>
                      </a:pPr>
                      <a:r>
                        <a:rPr lang="ru-RU" sz="1000" b="1" dirty="0" smtClean="0">
                          <a:solidFill>
                            <a:srgbClr val="0A182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на  </a:t>
                      </a:r>
                      <a:r>
                        <a:rPr lang="ru-RU" sz="1200" b="1" dirty="0">
                          <a:solidFill>
                            <a:srgbClr val="0A182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2017</a:t>
                      </a:r>
                      <a:r>
                        <a:rPr lang="ru-RU" sz="1000" b="1" dirty="0">
                          <a:solidFill>
                            <a:srgbClr val="0A182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год</a:t>
                      </a:r>
                      <a:endParaRPr lang="ru-RU" sz="1000" dirty="0">
                        <a:solidFill>
                          <a:srgbClr val="0A182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0220" algn="l"/>
                        </a:tabLst>
                      </a:pPr>
                      <a:endParaRPr lang="ru-RU" sz="1000" dirty="0">
                        <a:solidFill>
                          <a:srgbClr val="0A182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EF4"/>
                    </a:solidFill>
                  </a:tcPr>
                </a:tc>
              </a:tr>
              <a:tr h="32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0220" algn="l"/>
                        </a:tabLst>
                      </a:pPr>
                      <a:r>
                        <a:rPr lang="ru-RU" sz="900" b="1" dirty="0" err="1" smtClean="0">
                          <a:solidFill>
                            <a:srgbClr val="0A182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Первоначаль</a:t>
                      </a:r>
                      <a:endParaRPr lang="ru-RU" sz="900" b="1" dirty="0" smtClean="0">
                        <a:solidFill>
                          <a:srgbClr val="0A1828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0220" algn="l"/>
                        </a:tabLst>
                      </a:pPr>
                      <a:r>
                        <a:rPr lang="ru-RU" sz="900" b="1" dirty="0" err="1" smtClean="0">
                          <a:solidFill>
                            <a:srgbClr val="0A182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ный</a:t>
                      </a:r>
                      <a:endParaRPr lang="ru-RU" sz="900" dirty="0">
                        <a:solidFill>
                          <a:srgbClr val="0A182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0220" algn="l"/>
                        </a:tabLst>
                      </a:pPr>
                      <a:r>
                        <a:rPr lang="ru-RU" sz="900" b="1" dirty="0" smtClean="0">
                          <a:solidFill>
                            <a:srgbClr val="0A182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Уточненный</a:t>
                      </a:r>
                      <a:endParaRPr lang="ru-RU" sz="900" dirty="0">
                        <a:solidFill>
                          <a:srgbClr val="0A182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6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0220" algn="l"/>
                        </a:tabLst>
                      </a:pPr>
                      <a:r>
                        <a:rPr lang="ru-RU" sz="1100" dirty="0">
                          <a:solidFill>
                            <a:srgbClr val="0A182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Доходы </a:t>
                      </a:r>
                      <a:r>
                        <a:rPr lang="ru-RU" sz="1100" dirty="0" smtClean="0">
                          <a:solidFill>
                            <a:srgbClr val="0A182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- всего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0220" algn="l"/>
                        </a:tabLst>
                      </a:pPr>
                      <a:r>
                        <a:rPr lang="ru-RU" sz="1100" dirty="0" smtClean="0">
                          <a:solidFill>
                            <a:srgbClr val="0A182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в том числе: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0220" algn="l"/>
                        </a:tabLst>
                      </a:pPr>
                      <a:r>
                        <a:rPr lang="ru-RU" sz="1100" dirty="0" smtClean="0">
                          <a:solidFill>
                            <a:srgbClr val="0A182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 - налоговые и неналоговые доходы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0220" algn="l"/>
                        </a:tabLst>
                      </a:pPr>
                      <a:r>
                        <a:rPr lang="ru-RU" sz="1100" dirty="0" smtClean="0">
                          <a:solidFill>
                            <a:srgbClr val="0A182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 - безвозмездные поступления</a:t>
                      </a:r>
                      <a:endParaRPr lang="ru-RU" sz="1100" dirty="0">
                        <a:solidFill>
                          <a:srgbClr val="0A182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E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A182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754518,8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A182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A182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153165,4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A182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601353,4</a:t>
                      </a:r>
                      <a:endParaRPr lang="ru-RU" sz="1000" dirty="0">
                        <a:solidFill>
                          <a:srgbClr val="0A182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E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0220" algn="l"/>
                        </a:tabLst>
                      </a:pPr>
                      <a:r>
                        <a:rPr lang="ru-RU" sz="1000" dirty="0" smtClean="0">
                          <a:solidFill>
                            <a:srgbClr val="0A182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933536,7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0220" algn="l"/>
                        </a:tabLst>
                      </a:pPr>
                      <a:endParaRPr lang="ru-RU" sz="1000" dirty="0" smtClean="0">
                        <a:solidFill>
                          <a:srgbClr val="0A182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0220" algn="l"/>
                        </a:tabLst>
                      </a:pPr>
                      <a:r>
                        <a:rPr lang="ru-RU" sz="1000" dirty="0" smtClean="0">
                          <a:solidFill>
                            <a:srgbClr val="0A182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197279,2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0220" algn="l"/>
                        </a:tabLst>
                      </a:pPr>
                      <a:r>
                        <a:rPr lang="ru-RU" sz="1000" dirty="0" smtClean="0">
                          <a:solidFill>
                            <a:srgbClr val="0A182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736257,5</a:t>
                      </a:r>
                      <a:endParaRPr lang="ru-RU" sz="1000" dirty="0">
                        <a:solidFill>
                          <a:srgbClr val="0A182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E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A182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831186,9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0A182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A1828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180365,2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A1828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650821,7</a:t>
                      </a:r>
                      <a:endParaRPr lang="ru-RU" sz="1000" b="1" dirty="0">
                        <a:solidFill>
                          <a:srgbClr val="0A182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EF4"/>
                    </a:solidFill>
                  </a:tcPr>
                </a:tc>
              </a:tr>
              <a:tr h="165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0220" algn="l"/>
                        </a:tabLst>
                      </a:pPr>
                      <a:r>
                        <a:rPr lang="ru-RU" sz="1100" dirty="0" smtClean="0">
                          <a:solidFill>
                            <a:srgbClr val="0A182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Расходы - всего</a:t>
                      </a:r>
                      <a:endParaRPr lang="ru-RU" sz="1100" dirty="0">
                        <a:solidFill>
                          <a:srgbClr val="0A182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E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A182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754518,8</a:t>
                      </a:r>
                      <a:endParaRPr lang="ru-RU" sz="1000" dirty="0">
                        <a:solidFill>
                          <a:srgbClr val="0A182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E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0220" algn="l"/>
                        </a:tabLst>
                      </a:pPr>
                      <a:r>
                        <a:rPr lang="ru-RU" sz="1000" dirty="0" smtClean="0">
                          <a:solidFill>
                            <a:srgbClr val="0A182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934895,9</a:t>
                      </a:r>
                      <a:endParaRPr lang="ru-RU" sz="1000" dirty="0">
                        <a:solidFill>
                          <a:srgbClr val="0A182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E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A182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831186,9</a:t>
                      </a:r>
                      <a:endParaRPr lang="ru-RU" sz="1000" b="1" dirty="0">
                        <a:solidFill>
                          <a:srgbClr val="0A182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EF4"/>
                    </a:solidFill>
                  </a:tcPr>
                </a:tc>
              </a:tr>
              <a:tr h="165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0220" algn="l"/>
                        </a:tabLst>
                      </a:pPr>
                      <a:r>
                        <a:rPr lang="ru-RU" sz="1100" dirty="0">
                          <a:solidFill>
                            <a:srgbClr val="0A182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Результаты (+,-)</a:t>
                      </a:r>
                      <a:endParaRPr lang="ru-RU" sz="1100" dirty="0">
                        <a:solidFill>
                          <a:srgbClr val="0A182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E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0220" algn="l"/>
                        </a:tabLst>
                      </a:pPr>
                      <a:r>
                        <a:rPr lang="ru-RU" sz="1000" dirty="0" smtClean="0">
                          <a:solidFill>
                            <a:srgbClr val="0A182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solidFill>
                          <a:srgbClr val="0A182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E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0220" algn="l"/>
                        </a:tabLst>
                      </a:pPr>
                      <a:r>
                        <a:rPr lang="ru-RU" sz="1000" dirty="0" smtClean="0">
                          <a:solidFill>
                            <a:srgbClr val="0A182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-1359,2</a:t>
                      </a:r>
                      <a:endParaRPr lang="ru-RU" sz="1000" dirty="0">
                        <a:solidFill>
                          <a:srgbClr val="0A182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E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0220" algn="l"/>
                        </a:tabLst>
                      </a:pPr>
                      <a:r>
                        <a:rPr lang="ru-RU" sz="1000" b="1" dirty="0" smtClean="0">
                          <a:solidFill>
                            <a:srgbClr val="0A182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b="1" dirty="0">
                        <a:solidFill>
                          <a:srgbClr val="0A182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E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021972"/>
              </p:ext>
            </p:extLst>
          </p:nvPr>
        </p:nvGraphicFramePr>
        <p:xfrm>
          <a:off x="2627784" y="3654894"/>
          <a:ext cx="5904656" cy="308647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{93296810-A885-4BE3-A3E7-6D5BEEA58F35}</a:tableStyleId>
              </a:tblPr>
              <a:tblGrid>
                <a:gridCol w="1944216"/>
                <a:gridCol w="864096"/>
                <a:gridCol w="936104"/>
                <a:gridCol w="1008112"/>
                <a:gridCol w="1152128"/>
              </a:tblGrid>
              <a:tr h="207211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60000"/>
                          </a:solidFill>
                          <a:effectLst/>
                        </a:rPr>
                        <a:t>     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760000"/>
                          </a:solidFill>
                          <a:effectLst/>
                        </a:rPr>
                        <a:t>       Наименование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760000"/>
                          </a:solidFill>
                          <a:effectLst/>
                        </a:rPr>
                        <a:t>       сельских поселений</a:t>
                      </a:r>
                    </a:p>
                  </a:txBody>
                  <a:tcPr marL="58057" marR="58057" marT="29029" marB="2902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60000"/>
                          </a:solidFill>
                          <a:effectLst/>
                        </a:rPr>
                        <a:t>Доходы</a:t>
                      </a:r>
                      <a:endParaRPr lang="ru-RU" sz="1200" b="1" dirty="0">
                        <a:solidFill>
                          <a:srgbClr val="760000"/>
                        </a:solidFill>
                        <a:effectLst/>
                      </a:endParaRPr>
                    </a:p>
                  </a:txBody>
                  <a:tcPr marL="58057" marR="58057" marT="29029" marB="2902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8057" marR="58057" marT="29029" marB="290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rgbClr val="76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760000"/>
                          </a:solidFill>
                          <a:effectLst/>
                        </a:rPr>
                        <a:t>Расходы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</a:endParaRPr>
                    </a:p>
                  </a:txBody>
                  <a:tcPr marL="58057" marR="58057" marT="29029" marB="2902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4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60000"/>
                          </a:solidFill>
                          <a:effectLst/>
                        </a:rPr>
                        <a:t>Всего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</a:endParaRPr>
                    </a:p>
                  </a:txBody>
                  <a:tcPr marL="58057" marR="58057" marT="29029" marB="2902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60000"/>
                          </a:solidFill>
                          <a:effectLst/>
                        </a:rPr>
                        <a:t>в том числе: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</a:endParaRPr>
                    </a:p>
                  </a:txBody>
                  <a:tcPr marL="58057" marR="58057" marT="29029" marB="290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8057" marR="58057" marT="29029" marB="290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760000"/>
                        </a:solidFill>
                        <a:effectLst/>
                      </a:endParaRPr>
                    </a:p>
                  </a:txBody>
                  <a:tcPr marL="58057" marR="58057" marT="29029" marB="2902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760000"/>
                          </a:solidFill>
                          <a:effectLst/>
                        </a:rPr>
                        <a:t>налоговые и неналоговые </a:t>
                      </a:r>
                      <a:endParaRPr lang="ru-RU" sz="1000" b="1" dirty="0">
                        <a:solidFill>
                          <a:srgbClr val="760000"/>
                        </a:solidFill>
                        <a:effectLst/>
                      </a:endParaRPr>
                    </a:p>
                  </a:txBody>
                  <a:tcPr marL="58057" marR="58057" marT="29029" marB="290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 smtClean="0">
                          <a:solidFill>
                            <a:srgbClr val="760000"/>
                          </a:solidFill>
                          <a:effectLst/>
                        </a:rPr>
                        <a:t>безвоз</a:t>
                      </a:r>
                      <a:endParaRPr lang="ru-RU" sz="1000" b="1" dirty="0" smtClean="0">
                        <a:solidFill>
                          <a:srgbClr val="76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000" b="1" dirty="0" err="1" smtClean="0">
                          <a:solidFill>
                            <a:srgbClr val="760000"/>
                          </a:solidFill>
                          <a:effectLst/>
                        </a:rPr>
                        <a:t>мездные</a:t>
                      </a:r>
                      <a:endParaRPr lang="ru-RU" sz="1000" b="1" dirty="0">
                        <a:solidFill>
                          <a:srgbClr val="760000"/>
                        </a:solidFill>
                        <a:effectLst/>
                      </a:endParaRPr>
                    </a:p>
                  </a:txBody>
                  <a:tcPr marL="58057" marR="58057" marT="29029" marB="290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105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6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1100" b="1" dirty="0" err="1" smtClean="0">
                          <a:solidFill>
                            <a:srgbClr val="76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Архызское</a:t>
                      </a:r>
                      <a:endParaRPr lang="ru-RU" sz="1100" b="1" dirty="0" smtClean="0">
                        <a:solidFill>
                          <a:srgbClr val="76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057" marR="58057" marT="29029" marB="2902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10229,7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10100,0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129,7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10229,7</a:t>
                      </a:r>
                      <a:endParaRPr lang="ru-RU" sz="1100" b="1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4105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6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1100" b="1" dirty="0" err="1" smtClean="0">
                          <a:solidFill>
                            <a:srgbClr val="76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Даусузское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057" marR="58057" marT="29029" marB="29029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4608,7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1104,0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3504,7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4608,7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4105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6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1100" b="1" dirty="0" err="1" smtClean="0">
                          <a:solidFill>
                            <a:srgbClr val="76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Зеленчукское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057" marR="58057" marT="29029" marB="29029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25733,4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19881,3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6712,1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25733,4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4105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6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1100" b="1" dirty="0" err="1" smtClean="0">
                          <a:solidFill>
                            <a:srgbClr val="76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Исправненское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057" marR="58057" marT="29029" marB="29029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6974,3</a:t>
                      </a:r>
                      <a:endParaRPr lang="ru-RU" sz="1100" b="1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1741,2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5233,1</a:t>
                      </a:r>
                      <a:endParaRPr lang="ru-RU" sz="1100" b="1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6974,3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4105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6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1100" b="1" dirty="0" err="1" smtClean="0">
                          <a:solidFill>
                            <a:srgbClr val="76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Кардониксое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057" marR="58057" marT="29029" marB="29029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10125,9</a:t>
                      </a:r>
                      <a:endParaRPr lang="ru-RU" sz="1100" b="1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2974,7</a:t>
                      </a:r>
                      <a:endParaRPr lang="ru-RU" sz="1100" b="1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7151,2</a:t>
                      </a:r>
                      <a:endParaRPr lang="ru-RU" sz="1100" b="1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10125,9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4105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6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Кызыл-</a:t>
                      </a:r>
                      <a:r>
                        <a:rPr lang="ru-RU" sz="1100" b="1" dirty="0" err="1" smtClean="0">
                          <a:solidFill>
                            <a:srgbClr val="76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Октябрское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057" marR="58057" marT="29029" marB="29029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6089,5</a:t>
                      </a:r>
                      <a:endParaRPr lang="ru-RU" sz="1100" b="1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1060,0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5029,5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6089,5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4105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60000"/>
                          </a:solidFill>
                          <a:effectLst/>
                          <a:latin typeface="Arial Narrow" pitchFamily="34" charset="0"/>
                        </a:rPr>
                        <a:t>      </a:t>
                      </a:r>
                      <a:r>
                        <a:rPr lang="ru-RU" sz="1100" b="1" dirty="0" err="1" smtClean="0">
                          <a:solidFill>
                            <a:srgbClr val="760000"/>
                          </a:solidFill>
                          <a:effectLst/>
                          <a:latin typeface="Arial Narrow" pitchFamily="34" charset="0"/>
                        </a:rPr>
                        <a:t>Марухское</a:t>
                      </a:r>
                      <a:endParaRPr lang="ru-RU" sz="1100" b="1" dirty="0" smtClean="0">
                        <a:solidFill>
                          <a:srgbClr val="76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8057" marR="58057" marT="29029" marB="29029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3896,2</a:t>
                      </a:r>
                      <a:endParaRPr lang="ru-RU" sz="1100" b="1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495,0</a:t>
                      </a:r>
                      <a:endParaRPr lang="ru-RU" sz="1100" b="1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3401,2</a:t>
                      </a:r>
                      <a:endParaRPr lang="ru-RU" sz="1100" b="1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3896,2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4105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6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1100" b="1" dirty="0" err="1" smtClean="0">
                          <a:solidFill>
                            <a:srgbClr val="76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Сторожевское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057" marR="58057" marT="29029" marB="29029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18876,3</a:t>
                      </a:r>
                      <a:endParaRPr lang="ru-RU" sz="1100" b="1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15302,0</a:t>
                      </a:r>
                      <a:endParaRPr lang="ru-RU" sz="1100" b="1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3574,3</a:t>
                      </a:r>
                      <a:endParaRPr lang="ru-RU" sz="1100" b="1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18876,3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4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76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1100" b="1" dirty="0" err="1" smtClean="0">
                          <a:solidFill>
                            <a:srgbClr val="76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Хасаут</a:t>
                      </a:r>
                      <a:r>
                        <a:rPr lang="ru-RU" sz="1100" b="1" dirty="0" smtClean="0">
                          <a:solidFill>
                            <a:srgbClr val="76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-Греческое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8057" marR="58057" marT="29029" marB="29029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3062,7</a:t>
                      </a:r>
                      <a:endParaRPr lang="ru-RU" sz="1100" b="1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345,0</a:t>
                      </a:r>
                      <a:endParaRPr lang="ru-RU" sz="1100" b="1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2717,7</a:t>
                      </a:r>
                      <a:endParaRPr lang="ru-RU" sz="1100" b="1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6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3062,7</a:t>
                      </a:r>
                      <a:endParaRPr lang="ru-RU" sz="1100" b="1" dirty="0">
                        <a:solidFill>
                          <a:srgbClr val="76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4105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             Итого</a:t>
                      </a:r>
                      <a:endParaRPr lang="ru-RU" sz="1100" b="1" dirty="0">
                        <a:solidFill>
                          <a:srgbClr val="76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58057" marR="58057" marT="29029" marB="29029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7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89596,7</a:t>
                      </a:r>
                      <a:endParaRPr lang="ru-RU" sz="1100" b="1" dirty="0">
                        <a:solidFill>
                          <a:srgbClr val="76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53003,2</a:t>
                      </a:r>
                      <a:endParaRPr lang="ru-RU" sz="1100" b="1" dirty="0">
                        <a:solidFill>
                          <a:srgbClr val="76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37453,5</a:t>
                      </a:r>
                      <a:endParaRPr lang="ru-RU" sz="1100" b="1" dirty="0">
                        <a:solidFill>
                          <a:srgbClr val="76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7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89596,7</a:t>
                      </a:r>
                      <a:endParaRPr lang="ru-RU" sz="1100" b="1" dirty="0">
                        <a:solidFill>
                          <a:srgbClr val="76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107504" y="3645024"/>
            <a:ext cx="2520280" cy="3068960"/>
          </a:xfrm>
          <a:prstGeom prst="rightArrow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характеристики бюджетов поселений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2017 год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45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https://im1-tub-ru.yandex.net/i?id=f5a4b5a4c9e6154036727c6a65c38b01&amp;n=33&amp;h=190&amp;w=31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6633"/>
            <a:ext cx="3779912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6" descr="гир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927" y="6056337"/>
            <a:ext cx="277812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90965" y="6052647"/>
            <a:ext cx="1155830" cy="369330"/>
          </a:xfrm>
          <a:prstGeom prst="rect">
            <a:avLst/>
          </a:prstGeom>
        </p:spPr>
        <p:txBody>
          <a:bodyPr wrap="square" lIns="91437" tIns="45719" rIns="91437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2060"/>
                </a:solidFill>
              </a:rPr>
              <a:t>Расходы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19672" y="5527124"/>
            <a:ext cx="1274332" cy="369332"/>
          </a:xfrm>
          <a:prstGeom prst="rect">
            <a:avLst/>
          </a:prstGeom>
        </p:spPr>
        <p:txBody>
          <a:bodyPr wrap="square" lIns="91437" tIns="45719" rIns="91437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2060"/>
                </a:solidFill>
              </a:rPr>
              <a:t>Доходы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2276872"/>
            <a:ext cx="1254215" cy="369330"/>
          </a:xfrm>
          <a:prstGeom prst="rect">
            <a:avLst/>
          </a:prstGeom>
        </p:spPr>
        <p:txBody>
          <a:bodyPr wrap="square" lIns="91437" tIns="45719" rIns="91437" bIns="45719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pir Deco" pitchFamily="2" charset="0"/>
              </a:rPr>
              <a:t>831186,9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mpir Deco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19872" y="2267582"/>
            <a:ext cx="1368152" cy="369330"/>
          </a:xfrm>
          <a:prstGeom prst="rect">
            <a:avLst/>
          </a:prstGeom>
        </p:spPr>
        <p:txBody>
          <a:bodyPr wrap="square" lIns="91437" tIns="45719" rIns="91437" bIns="45719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pir Deco" pitchFamily="2" charset="0"/>
              </a:rPr>
              <a:t>831186,9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mpir Dec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116633"/>
            <a:ext cx="5256584" cy="110799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доходов и расходов</a:t>
            </a:r>
          </a:p>
          <a:p>
            <a:pPr algn="ctr"/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Зеленчукского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района </a:t>
            </a:r>
            <a:endParaRPr lang="ru-RU" sz="2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год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409899259"/>
              </p:ext>
            </p:extLst>
          </p:nvPr>
        </p:nvGraphicFramePr>
        <p:xfrm>
          <a:off x="4499992" y="4005064"/>
          <a:ext cx="453650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2" name="Group 160"/>
          <p:cNvGrpSpPr>
            <a:grpSpLocks/>
          </p:cNvGrpSpPr>
          <p:nvPr/>
        </p:nvGrpSpPr>
        <p:grpSpPr bwMode="auto">
          <a:xfrm>
            <a:off x="323528" y="2626701"/>
            <a:ext cx="4608512" cy="2530491"/>
            <a:chOff x="128" y="868"/>
            <a:chExt cx="2747" cy="1464"/>
          </a:xfrm>
        </p:grpSpPr>
        <p:pic>
          <p:nvPicPr>
            <p:cNvPr id="23" name="Picture 131" descr="гиря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" y="868"/>
              <a:ext cx="644" cy="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30" descr="гиряЗел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" y="940"/>
              <a:ext cx="524" cy="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58" descr="весы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1251"/>
              <a:ext cx="2747" cy="1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147" descr="гиряЗел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927" y="5534506"/>
            <a:ext cx="277812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35696" y="836712"/>
            <a:ext cx="5688632" cy="1368152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  <a:endParaRPr lang="ru-RU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s://im0-tub-ru.yandex.net/i?id=2a6481a13054e9d9423f19ef144e567f&amp;n=33&amp;h=190&amp;w=28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6624736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906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 flipH="1">
            <a:off x="755058" y="1808882"/>
            <a:ext cx="432566" cy="17976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038525" y="44624"/>
            <a:ext cx="7421907" cy="720080"/>
          </a:xfrm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  <a:t>Д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  <a:t>оходы бюджета </a:t>
            </a:r>
            <a:br>
              <a:rPr lang="ru-RU" sz="27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</a:b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  <a:t>Зеленчукского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  <a:t> муниципального района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  <a:t>на 2017 год </a:t>
            </a: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rebuchet MS" pitchFamily="34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115616" y="1196752"/>
            <a:ext cx="2016224" cy="108012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НАЛОГОВЫЕ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ДОХОДЫ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(</a:t>
            </a:r>
            <a:r>
              <a:rPr lang="ru-RU" sz="1600" b="1" dirty="0" smtClean="0">
                <a:latin typeface="Times New Roman" pitchFamily="18" charset="0"/>
              </a:rPr>
              <a:t>171199 тыс. руб.</a:t>
            </a:r>
            <a:r>
              <a:rPr lang="ru-RU" sz="1600" dirty="0" smtClean="0">
                <a:latin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3995166" y="1268760"/>
            <a:ext cx="1945257" cy="100811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НЕНАЛОГОВЫЕ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ДОХОДЫ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(</a:t>
            </a:r>
            <a:r>
              <a:rPr lang="ru-RU" sz="1600" b="1" dirty="0" smtClean="0">
                <a:latin typeface="Times New Roman" pitchFamily="18" charset="0"/>
              </a:rPr>
              <a:t>9166,2 </a:t>
            </a:r>
            <a:r>
              <a:rPr lang="ru-RU" sz="1600" b="1" dirty="0">
                <a:latin typeface="Times New Roman" pitchFamily="18" charset="0"/>
              </a:rPr>
              <a:t>тыс. руб</a:t>
            </a:r>
            <a:r>
              <a:rPr lang="ru-RU" sz="1600" b="1" dirty="0" smtClean="0">
                <a:latin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6660232" y="1268760"/>
            <a:ext cx="2016223" cy="100811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БЕЗВОЗМЕЗДНЫЕ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ПОСТУПЛЕНИЯ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(</a:t>
            </a:r>
            <a:r>
              <a:rPr lang="ru-RU" sz="1600" b="1" dirty="0" smtClean="0">
                <a:latin typeface="Times New Roman" pitchFamily="18" charset="0"/>
              </a:rPr>
              <a:t>650821,7 тыс</a:t>
            </a:r>
            <a:r>
              <a:rPr lang="ru-RU" sz="1600" b="1" dirty="0">
                <a:latin typeface="Times New Roman" pitchFamily="18" charset="0"/>
              </a:rPr>
              <a:t>. руб</a:t>
            </a:r>
            <a:r>
              <a:rPr lang="ru-RU" sz="1600" b="1" dirty="0" smtClean="0">
                <a:latin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1258888" y="2420640"/>
            <a:ext cx="1873250" cy="576188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400" dirty="0">
                <a:latin typeface="Times New Roman" pitchFamily="18" charset="0"/>
              </a:rPr>
              <a:t>налог на доходы </a:t>
            </a:r>
          </a:p>
          <a:p>
            <a:pPr algn="ctr"/>
            <a:r>
              <a:rPr lang="ru-RU" sz="1400" dirty="0">
                <a:latin typeface="Times New Roman" pitchFamily="18" charset="0"/>
              </a:rPr>
              <a:t>физических лиц</a:t>
            </a: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1258888" y="3140646"/>
            <a:ext cx="1873250" cy="100831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400" dirty="0" smtClean="0">
                <a:latin typeface="Times New Roman" pitchFamily="18" charset="0"/>
              </a:rPr>
              <a:t>Налоги </a:t>
            </a:r>
            <a:r>
              <a:rPr lang="ru-RU" sz="1400" dirty="0">
                <a:latin typeface="Times New Roman" pitchFamily="18" charset="0"/>
              </a:rPr>
              <a:t>на товары </a:t>
            </a:r>
            <a:endParaRPr lang="ru-RU" sz="1400" dirty="0" smtClean="0">
              <a:latin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</a:rPr>
              <a:t>(работы</a:t>
            </a:r>
            <a:r>
              <a:rPr lang="ru-RU" sz="1400" dirty="0">
                <a:latin typeface="Times New Roman" pitchFamily="18" charset="0"/>
              </a:rPr>
              <a:t>, услуги), </a:t>
            </a:r>
            <a:endParaRPr lang="ru-RU" sz="1400" dirty="0" smtClean="0">
              <a:latin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</a:rPr>
              <a:t>реализуемые </a:t>
            </a:r>
            <a:r>
              <a:rPr lang="ru-RU" sz="1400" dirty="0">
                <a:latin typeface="Times New Roman" pitchFamily="18" charset="0"/>
              </a:rPr>
              <a:t>на </a:t>
            </a:r>
            <a:endParaRPr lang="ru-RU" sz="1400" dirty="0" smtClean="0">
              <a:latin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</a:rPr>
              <a:t>территории РФ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- акцизы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1259632" y="5157068"/>
            <a:ext cx="1873250" cy="77671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400" dirty="0">
                <a:latin typeface="Times New Roman" pitchFamily="18" charset="0"/>
              </a:rPr>
              <a:t>Налог </a:t>
            </a:r>
            <a:endParaRPr lang="ru-RU" sz="1400" dirty="0" smtClean="0">
              <a:latin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</a:rPr>
              <a:t>имущество </a:t>
            </a:r>
            <a:endParaRPr lang="ru-RU" sz="1400" dirty="0" smtClean="0">
              <a:latin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</a:rPr>
              <a:t>организаций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1259632" y="6165180"/>
            <a:ext cx="1873250" cy="503238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400" dirty="0">
                <a:latin typeface="Times New Roman" pitchFamily="18" charset="0"/>
              </a:rPr>
              <a:t>государственная </a:t>
            </a:r>
          </a:p>
          <a:p>
            <a:pPr algn="ctr"/>
            <a:r>
              <a:rPr lang="ru-RU" sz="1400" dirty="0">
                <a:latin typeface="Times New Roman" pitchFamily="18" charset="0"/>
              </a:rPr>
              <a:t>пошлина</a:t>
            </a:r>
          </a:p>
        </p:txBody>
      </p:sp>
      <p:sp>
        <p:nvSpPr>
          <p:cNvPr id="16416" name="Rectangle 31"/>
          <p:cNvSpPr>
            <a:spLocks noChangeArrowheads="1"/>
          </p:cNvSpPr>
          <p:nvPr/>
        </p:nvSpPr>
        <p:spPr bwMode="auto">
          <a:xfrm>
            <a:off x="6805240" y="2492573"/>
            <a:ext cx="1871216" cy="57626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400">
                <a:latin typeface="Times New Roman" pitchFamily="18" charset="0"/>
              </a:rPr>
              <a:t>дотации</a:t>
            </a:r>
          </a:p>
        </p:txBody>
      </p:sp>
      <p:sp>
        <p:nvSpPr>
          <p:cNvPr id="16417" name="Rectangle 32"/>
          <p:cNvSpPr>
            <a:spLocks noChangeArrowheads="1"/>
          </p:cNvSpPr>
          <p:nvPr/>
        </p:nvSpPr>
        <p:spPr bwMode="auto">
          <a:xfrm>
            <a:off x="6805240" y="3500239"/>
            <a:ext cx="1871216" cy="720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400">
                <a:latin typeface="Times New Roman" pitchFamily="18" charset="0"/>
              </a:rPr>
              <a:t>субсидии</a:t>
            </a:r>
          </a:p>
        </p:txBody>
      </p:sp>
      <p:sp>
        <p:nvSpPr>
          <p:cNvPr id="16418" name="Rectangle 33"/>
          <p:cNvSpPr>
            <a:spLocks noChangeArrowheads="1"/>
          </p:cNvSpPr>
          <p:nvPr/>
        </p:nvSpPr>
        <p:spPr bwMode="auto">
          <a:xfrm>
            <a:off x="6804793" y="4622262"/>
            <a:ext cx="1871663" cy="75083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400" dirty="0">
                <a:latin typeface="Times New Roman" pitchFamily="18" charset="0"/>
              </a:rPr>
              <a:t>субвенции</a:t>
            </a:r>
          </a:p>
        </p:txBody>
      </p:sp>
      <p:sp>
        <p:nvSpPr>
          <p:cNvPr id="16419" name="Rectangle 34"/>
          <p:cNvSpPr>
            <a:spLocks noChangeArrowheads="1"/>
          </p:cNvSpPr>
          <p:nvPr/>
        </p:nvSpPr>
        <p:spPr bwMode="auto">
          <a:xfrm>
            <a:off x="6810683" y="5752141"/>
            <a:ext cx="1865773" cy="91709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400" dirty="0">
                <a:latin typeface="Times New Roman" pitchFamily="18" charset="0"/>
              </a:rPr>
              <a:t>иные </a:t>
            </a:r>
          </a:p>
          <a:p>
            <a:pPr algn="ctr"/>
            <a:r>
              <a:rPr lang="ru-RU" sz="1400" dirty="0">
                <a:latin typeface="Times New Roman" pitchFamily="18" charset="0"/>
              </a:rPr>
              <a:t>межбюджетные</a:t>
            </a:r>
          </a:p>
          <a:p>
            <a:pPr algn="ctr"/>
            <a:r>
              <a:rPr lang="ru-RU" sz="1400" dirty="0">
                <a:latin typeface="Times New Roman" pitchFamily="18" charset="0"/>
              </a:rPr>
              <a:t>трансферты</a:t>
            </a: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745410" y="2420640"/>
            <a:ext cx="442214" cy="4248720"/>
          </a:xfrm>
          <a:prstGeom prst="leftBrac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Левая фигурная скобка 42"/>
          <p:cNvSpPr/>
          <p:nvPr/>
        </p:nvSpPr>
        <p:spPr>
          <a:xfrm>
            <a:off x="6300192" y="2486998"/>
            <a:ext cx="438483" cy="4182362"/>
          </a:xfrm>
          <a:prstGeom prst="leftBrac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Левая фигурная скобка 43"/>
          <p:cNvSpPr/>
          <p:nvPr/>
        </p:nvSpPr>
        <p:spPr>
          <a:xfrm>
            <a:off x="3491880" y="2420640"/>
            <a:ext cx="503287" cy="4248720"/>
          </a:xfrm>
          <a:prstGeom prst="leftBrac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756806" y="1994180"/>
            <a:ext cx="11396" cy="25148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3491882" y="1845370"/>
            <a:ext cx="503284" cy="14347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6263953" y="1759632"/>
            <a:ext cx="396279" cy="179834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3491359" y="1994180"/>
            <a:ext cx="521" cy="25148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263953" y="1898588"/>
            <a:ext cx="36239" cy="26075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1258590" y="4292972"/>
            <a:ext cx="1873250" cy="69669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400" dirty="0" smtClean="0">
                <a:latin typeface="Times New Roman" pitchFamily="18" charset="0"/>
              </a:rPr>
              <a:t>Налог 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на совокупный доход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4066902" y="3346868"/>
            <a:ext cx="1873250" cy="57626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400" dirty="0">
                <a:latin typeface="Times New Roman" pitchFamily="18" charset="0"/>
              </a:rPr>
              <a:t>доходы от сдачи в</a:t>
            </a:r>
          </a:p>
          <a:p>
            <a:pPr algn="ctr"/>
            <a:r>
              <a:rPr lang="ru-RU" sz="1400" dirty="0">
                <a:latin typeface="Times New Roman" pitchFamily="18" charset="0"/>
              </a:rPr>
              <a:t> аренду имущества</a:t>
            </a: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4031169" y="2472277"/>
            <a:ext cx="1873250" cy="720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400" dirty="0">
              <a:latin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</a:rPr>
              <a:t>доходы от сдачи в</a:t>
            </a:r>
          </a:p>
          <a:p>
            <a:pPr algn="ctr"/>
            <a:r>
              <a:rPr lang="ru-RU" sz="1400" dirty="0">
                <a:latin typeface="Times New Roman" pitchFamily="18" charset="0"/>
              </a:rPr>
              <a:t> аренду земельных </a:t>
            </a:r>
          </a:p>
          <a:p>
            <a:pPr algn="ctr"/>
            <a:r>
              <a:rPr lang="ru-RU" sz="1400" dirty="0">
                <a:latin typeface="Times New Roman" pitchFamily="18" charset="0"/>
              </a:rPr>
              <a:t>участков</a:t>
            </a: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4074015" y="4066949"/>
            <a:ext cx="1873250" cy="100811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400" dirty="0">
                <a:latin typeface="Times New Roman" pitchFamily="18" charset="0"/>
              </a:rPr>
              <a:t>плата за негативное </a:t>
            </a:r>
          </a:p>
          <a:p>
            <a:pPr algn="ctr"/>
            <a:r>
              <a:rPr lang="ru-RU" sz="1400" dirty="0">
                <a:latin typeface="Times New Roman" pitchFamily="18" charset="0"/>
              </a:rPr>
              <a:t>воздействие на </a:t>
            </a:r>
          </a:p>
          <a:p>
            <a:pPr algn="ctr"/>
            <a:r>
              <a:rPr lang="ru-RU" sz="1400" dirty="0">
                <a:latin typeface="Times New Roman" pitchFamily="18" charset="0"/>
              </a:rPr>
              <a:t>окружающую</a:t>
            </a:r>
          </a:p>
          <a:p>
            <a:pPr algn="ctr"/>
            <a:r>
              <a:rPr lang="ru-RU" sz="1400" dirty="0">
                <a:latin typeface="Times New Roman" pitchFamily="18" charset="0"/>
              </a:rPr>
              <a:t>среду</a:t>
            </a: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4065879" y="5274736"/>
            <a:ext cx="1873250" cy="57626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400" dirty="0" smtClean="0">
                <a:latin typeface="Times New Roman" pitchFamily="18" charset="0"/>
              </a:rPr>
              <a:t>штрафы, санкции, 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возмещение ущерба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4065879" y="6020966"/>
            <a:ext cx="1873250" cy="57626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400" dirty="0" smtClean="0">
                <a:latin typeface="Times New Roman" pitchFamily="18" charset="0"/>
              </a:rPr>
              <a:t>прочие 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неналоговые </a:t>
            </a:r>
            <a:r>
              <a:rPr lang="ru-RU" sz="1400" dirty="0">
                <a:latin typeface="Times New Roman" pitchFamily="18" charset="0"/>
              </a:rPr>
              <a:t>доходы</a:t>
            </a:r>
          </a:p>
        </p:txBody>
      </p:sp>
    </p:spTree>
    <p:extLst>
      <p:ext uri="{BB962C8B-B14F-4D97-AF65-F5344CB8AC3E}">
        <p14:creationId xmlns:p14="http://schemas.microsoft.com/office/powerpoint/2010/main" val="1714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7518" y="116632"/>
            <a:ext cx="4516730" cy="6477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НАЛОГОВЫЕ ДОХОДЫ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 rot="5400000">
            <a:off x="4499992" y="2636912"/>
            <a:ext cx="360040" cy="50405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5536" y="3140968"/>
            <a:ext cx="8568952" cy="52322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НДФЛ 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основной вид прямых налогов. Исчисляется в процентах от совокупного дохода физических лиц за вычетом документально подтверждённых расходов, в соответствии с действующим законодательством.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Багетная рамка 6"/>
          <p:cNvSpPr/>
          <p:nvPr/>
        </p:nvSpPr>
        <p:spPr>
          <a:xfrm>
            <a:off x="3131840" y="1287611"/>
            <a:ext cx="2952328" cy="1421309"/>
          </a:xfrm>
          <a:prstGeom prst="bevel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</a:rPr>
              <a:t>Налог </a:t>
            </a:r>
            <a:r>
              <a:rPr lang="ru-RU" b="1" dirty="0">
                <a:latin typeface="Times New Roman" pitchFamily="18" charset="0"/>
              </a:rPr>
              <a:t>на доходы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физических </a:t>
            </a:r>
            <a:r>
              <a:rPr lang="ru-RU" b="1" dirty="0" smtClean="0">
                <a:latin typeface="Times New Roman" pitchFamily="18" charset="0"/>
              </a:rPr>
              <a:t>лиц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</a:rPr>
              <a:t>(НДФЛ)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78837,3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тыс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. руб.)</a:t>
            </a:r>
            <a:endParaRPr lang="ru-RU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086" y="4063712"/>
            <a:ext cx="3560849" cy="267765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ДОХОДЫ,ОБЛАГАЕМЫЕ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* вознаграждение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за выполнение трудовых или иных обязанностей;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* от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продажи имущества, находившегося в собственности менее 3 лет;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* от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сдачи имущества в аренду;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* доходы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от источников за пределами Российской Федерации;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* доходы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виде разного рода выигрышей;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* иные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доходы. 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283968" y="4040629"/>
            <a:ext cx="4464496" cy="270073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ДОХОДЫ, НЕ ОБЛАГАЕМЫЕ НДФЛ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50" i="1" dirty="0" smtClean="0">
                <a:latin typeface="Times New Roman" pitchFamily="18" charset="0"/>
                <a:cs typeface="Times New Roman" pitchFamily="18" charset="0"/>
              </a:rPr>
              <a:t>* доходы </a:t>
            </a:r>
            <a:r>
              <a:rPr lang="ru-RU" sz="1350" i="1" dirty="0">
                <a:latin typeface="Times New Roman" pitchFamily="18" charset="0"/>
                <a:cs typeface="Times New Roman" pitchFamily="18" charset="0"/>
              </a:rPr>
              <a:t>от продажи имущества, находившегося в собственности более трех лет; </a:t>
            </a:r>
          </a:p>
          <a:p>
            <a:r>
              <a:rPr lang="ru-RU" sz="1350" i="1" dirty="0" smtClean="0">
                <a:latin typeface="Times New Roman" pitchFamily="18" charset="0"/>
                <a:cs typeface="Times New Roman" pitchFamily="18" charset="0"/>
              </a:rPr>
              <a:t>* доходы</a:t>
            </a:r>
            <a:r>
              <a:rPr lang="ru-RU" sz="1350" i="1" dirty="0">
                <a:latin typeface="Times New Roman" pitchFamily="18" charset="0"/>
                <a:cs typeface="Times New Roman" pitchFamily="18" charset="0"/>
              </a:rPr>
              <a:t>, полученные в порядке наследования; </a:t>
            </a:r>
          </a:p>
          <a:p>
            <a:r>
              <a:rPr lang="ru-RU" sz="1350" i="1" dirty="0" smtClean="0">
                <a:latin typeface="Times New Roman" pitchFamily="18" charset="0"/>
                <a:cs typeface="Times New Roman" pitchFamily="18" charset="0"/>
              </a:rPr>
              <a:t>* доходы</a:t>
            </a:r>
            <a:r>
              <a:rPr lang="ru-RU" sz="1350" i="1" dirty="0">
                <a:latin typeface="Times New Roman" pitchFamily="18" charset="0"/>
                <a:cs typeface="Times New Roman" pitchFamily="18" charset="0"/>
              </a:rPr>
              <a:t>, полученные по договору дарения от члена семьи и (или) близкого родственника в соответствии с Семейным кодексом Российской Федерации (от супруга, родителей и детей, в том числе усыновителей и усыновленных, дедушки, бабушки и внуков, полнородных и </a:t>
            </a:r>
            <a:r>
              <a:rPr lang="ru-RU" sz="1350" i="1" dirty="0" err="1">
                <a:latin typeface="Times New Roman" pitchFamily="18" charset="0"/>
                <a:cs typeface="Times New Roman" pitchFamily="18" charset="0"/>
              </a:rPr>
              <a:t>неполнородных</a:t>
            </a:r>
            <a:r>
              <a:rPr lang="ru-RU" sz="1350" i="1" dirty="0">
                <a:latin typeface="Times New Roman" pitchFamily="18" charset="0"/>
                <a:cs typeface="Times New Roman" pitchFamily="18" charset="0"/>
              </a:rPr>
              <a:t> (имеющих общих отца или мать) братьев и сестер); </a:t>
            </a:r>
          </a:p>
          <a:p>
            <a:r>
              <a:rPr lang="ru-RU" sz="1350" i="1" dirty="0" smtClean="0">
                <a:latin typeface="Times New Roman" pitchFamily="18" charset="0"/>
                <a:cs typeface="Times New Roman" pitchFamily="18" charset="0"/>
              </a:rPr>
              <a:t>* иные </a:t>
            </a:r>
            <a:r>
              <a:rPr lang="ru-RU" sz="1350" i="1" dirty="0">
                <a:latin typeface="Times New Roman" pitchFamily="18" charset="0"/>
                <a:cs typeface="Times New Roman" pitchFamily="18" charset="0"/>
              </a:rPr>
              <a:t>доходы. </a:t>
            </a:r>
          </a:p>
        </p:txBody>
      </p:sp>
      <p:sp>
        <p:nvSpPr>
          <p:cNvPr id="15" name="Нашивка 14"/>
          <p:cNvSpPr/>
          <p:nvPr/>
        </p:nvSpPr>
        <p:spPr>
          <a:xfrm rot="5400000">
            <a:off x="6300194" y="3645025"/>
            <a:ext cx="288029" cy="432048"/>
          </a:xfrm>
          <a:prstGeom prst="chevr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5400000">
            <a:off x="2030063" y="3623367"/>
            <a:ext cx="288028" cy="475365"/>
          </a:xfrm>
          <a:prstGeom prst="chevr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002028" y="3284984"/>
            <a:ext cx="3890452" cy="267765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бюджет </a:t>
            </a:r>
            <a:r>
              <a:rPr lang="ru-RU" sz="1400" i="1" dirty="0" err="1"/>
              <a:t>Зеленчукского</a:t>
            </a:r>
            <a:r>
              <a:rPr lang="ru-RU" sz="1400" i="1" dirty="0"/>
              <a:t>  </a:t>
            </a:r>
            <a:r>
              <a:rPr lang="ru-RU" sz="1400" i="1" dirty="0" smtClean="0"/>
              <a:t>муниципального </a:t>
            </a:r>
            <a:r>
              <a:rPr lang="ru-RU" sz="1400" i="1" dirty="0"/>
              <a:t>района </a:t>
            </a:r>
            <a:r>
              <a:rPr lang="ru-RU" sz="1400" i="1" dirty="0" smtClean="0"/>
              <a:t>поступает: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 i="1" dirty="0" smtClean="0"/>
              <a:t>Единый </a:t>
            </a:r>
            <a:r>
              <a:rPr lang="ru-RU" sz="1400" i="1" dirty="0"/>
              <a:t>налог </a:t>
            </a:r>
            <a:r>
              <a:rPr lang="ru-RU" sz="1400" i="1" dirty="0" smtClean="0"/>
              <a:t>на вмененный доход - 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субъектов малого и среднего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бизнеса платежи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виде единого налога на вмененный доход, налогу, взимаемому в связи с применением упрощенной системе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налогообложения;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сельскохозяйственный налог -от сельхозпроизводителей, фермерских хозяйств и от предприятий реализующих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сельхозпродукцию.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058790" y="3717032"/>
            <a:ext cx="1873250" cy="576064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400" dirty="0">
                <a:latin typeface="Times New Roman" pitchFamily="18" charset="0"/>
              </a:rPr>
              <a:t>единый налог на </a:t>
            </a:r>
          </a:p>
          <a:p>
            <a:pPr algn="ctr"/>
            <a:r>
              <a:rPr lang="ru-RU" sz="1400" dirty="0">
                <a:latin typeface="Times New Roman" pitchFamily="18" charset="0"/>
              </a:rPr>
              <a:t>вмененный доход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058790" y="4725144"/>
            <a:ext cx="1873250" cy="630714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400" dirty="0">
                <a:latin typeface="Times New Roman" pitchFamily="18" charset="0"/>
              </a:rPr>
              <a:t>единый </a:t>
            </a:r>
            <a:endParaRPr lang="ru-RU" sz="1400" dirty="0" smtClean="0">
              <a:latin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</a:rPr>
              <a:t>сельскохозяйственный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налог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2575200" y="4293096"/>
            <a:ext cx="484632" cy="484632"/>
          </a:xfrm>
          <a:prstGeom prst="chevron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179512" y="3789040"/>
            <a:ext cx="2376264" cy="1584176"/>
          </a:xfrm>
          <a:prstGeom prst="bevel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</a:rPr>
              <a:t>Налог </a:t>
            </a:r>
            <a:endParaRPr lang="ru-RU" b="1" dirty="0">
              <a:latin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</a:rPr>
              <a:t>на совокупный </a:t>
            </a:r>
            <a:r>
              <a:rPr lang="ru-RU" b="1" dirty="0" smtClean="0">
                <a:latin typeface="Times New Roman" pitchFamily="18" charset="0"/>
              </a:rPr>
              <a:t>доход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7115,7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тыс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. руб.)</a:t>
            </a:r>
            <a:endParaRPr lang="ru-RU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2647208" y="1124744"/>
            <a:ext cx="484632" cy="484632"/>
          </a:xfrm>
          <a:prstGeom prst="chevron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251520" y="584137"/>
            <a:ext cx="2376264" cy="1565326"/>
          </a:xfrm>
          <a:prstGeom prst="bevel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</a:rPr>
              <a:t>Налог </a:t>
            </a:r>
            <a:endParaRPr lang="ru-RU" b="1" dirty="0">
              <a:latin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</a:rPr>
              <a:t>на имущество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организаций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67052,8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тыс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. руб.)</a:t>
            </a:r>
            <a:endParaRPr lang="ru-RU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58132" y="603845"/>
            <a:ext cx="5878364" cy="1600438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Объектами налогообложения для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российских организаций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признается движимое и недвижимое имущество (в том числе имущество, переданное во временное владение, в пользование, распоряжение, доверительное управление, внесенное в совместную деятельность или полученное по концессионному соглашению 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 бюджет муниципального района в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2017 году к уровню 2016 года обусловлен ростом остаточной балансовой стоимости основных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фондов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347864" y="1484784"/>
            <a:ext cx="484632" cy="484632"/>
          </a:xfrm>
          <a:prstGeom prst="chevron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611560" y="4653136"/>
            <a:ext cx="2376264" cy="1421309"/>
          </a:xfrm>
          <a:prstGeom prst="bevel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</a:rPr>
              <a:t>Госпошлина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4300,0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тыс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. руб.)</a:t>
            </a:r>
            <a:endParaRPr lang="ru-RU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3151264" y="5157192"/>
            <a:ext cx="484632" cy="484632"/>
          </a:xfrm>
          <a:prstGeom prst="chevron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51920" y="4797152"/>
            <a:ext cx="4932040" cy="1169551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бюджет </a:t>
            </a:r>
            <a:r>
              <a:rPr lang="ru-RU" sz="1400" i="1" dirty="0" err="1"/>
              <a:t>Зеленчукского</a:t>
            </a:r>
            <a:r>
              <a:rPr lang="ru-RU" sz="1400" i="1" dirty="0"/>
              <a:t>  </a:t>
            </a:r>
            <a:r>
              <a:rPr lang="ru-RU" sz="1400" i="1" dirty="0" smtClean="0"/>
              <a:t>муниципального района  поступает госпошлина 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делам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рассматриваемым в судах общей юрисдикции, мировыми судьями и за государственную регистрацию прав на недвижимое имущество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нормативу 100 процентов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395536" y="766755"/>
            <a:ext cx="2736304" cy="1870157"/>
          </a:xfrm>
          <a:prstGeom prst="bevel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</a:rPr>
              <a:t>Налоги </a:t>
            </a:r>
            <a:r>
              <a:rPr lang="ru-RU" b="1" dirty="0">
                <a:latin typeface="Times New Roman" pitchFamily="18" charset="0"/>
              </a:rPr>
              <a:t>на товары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(работы, услуги),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реализуемые на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территории РФ </a:t>
            </a:r>
            <a:r>
              <a:rPr lang="ru-RU" b="1" dirty="0" smtClean="0">
                <a:latin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13594,2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тыс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. руб.)</a:t>
            </a:r>
            <a:endParaRPr lang="ru-RU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77680" y="534159"/>
            <a:ext cx="4680520" cy="224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Акциз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один из видов налога, представляющий не связанный с получением дохода продавцом косвенный налог на продажу определенного вида товаров массового потребления. Акциз включается в цену товара. Чаще всего акцизным налогом облагаются винно-водочные изделия, пиво, табачные изделия, деликатесы, предметы роскоши, автомобили, нефтепродукты. Плательщиками акциза являются потребители, приобретающие товары, которые облагаются акцизным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сбором     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 rot="10814725" flipV="1">
            <a:off x="3977701" y="2862956"/>
            <a:ext cx="4680476" cy="92333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50" i="1" dirty="0"/>
              <a:t>В бюджет </a:t>
            </a:r>
            <a:r>
              <a:rPr lang="ru-RU" sz="1350" i="1" dirty="0" err="1" smtClean="0"/>
              <a:t>Зеленчукского</a:t>
            </a:r>
            <a:r>
              <a:rPr lang="ru-RU" sz="1350" i="1" dirty="0" smtClean="0"/>
              <a:t>  муниципального </a:t>
            </a:r>
            <a:r>
              <a:rPr lang="ru-RU" sz="1350" i="1" dirty="0"/>
              <a:t>района поступают акцизы на нефтепродукты по дифференцированным ставкам в зависимости от протяженности автомобильных дорог местного значения </a:t>
            </a:r>
            <a:r>
              <a:rPr lang="ru-RU" sz="1350" i="1" dirty="0" smtClean="0"/>
              <a:t>     </a:t>
            </a:r>
            <a:endParaRPr lang="ru-RU" sz="1350" i="1" dirty="0"/>
          </a:p>
        </p:txBody>
      </p:sp>
    </p:spTree>
    <p:extLst>
      <p:ext uri="{BB962C8B-B14F-4D97-AF65-F5344CB8AC3E}">
        <p14:creationId xmlns:p14="http://schemas.microsoft.com/office/powerpoint/2010/main" val="12677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23728" y="125298"/>
            <a:ext cx="4798175" cy="78342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НЕНАЛОГОВЫЕ ДОХОДЫ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889843"/>
              </p:ext>
            </p:extLst>
          </p:nvPr>
        </p:nvGraphicFramePr>
        <p:xfrm>
          <a:off x="1349642" y="3356992"/>
          <a:ext cx="658873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87198" y="2823319"/>
            <a:ext cx="744384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и структура неналоговых доходов на 2017 год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1569566"/>
            <a:ext cx="734481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i="1" dirty="0" err="1">
                <a:solidFill>
                  <a:schemeClr val="tx1"/>
                </a:solidFill>
              </a:rPr>
              <a:t>Зеленчукского</a:t>
            </a:r>
            <a:r>
              <a:rPr lang="ru-RU" i="1" dirty="0">
                <a:solidFill>
                  <a:schemeClr val="tx1"/>
                </a:solidFill>
              </a:rPr>
              <a:t>  муниципального района </a:t>
            </a:r>
            <a:r>
              <a:rPr lang="ru-RU" i="1" dirty="0" smtClean="0">
                <a:solidFill>
                  <a:schemeClr val="tx1"/>
                </a:solidFill>
              </a:rPr>
              <a:t>на 2017 год планируются поступления неналоговых доходов 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в сумме  9166,2 </a:t>
            </a:r>
            <a:r>
              <a:rPr lang="ru-RU" i="1" dirty="0">
                <a:solidFill>
                  <a:schemeClr val="tx1"/>
                </a:solidFill>
              </a:rPr>
              <a:t>тыс. руб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46176"/>
            <a:ext cx="7848872" cy="56477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        </a:t>
            </a:r>
          </a:p>
          <a:p>
            <a:pPr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      15.2.Неналоговые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доходы ………………………………………………………………………………………………………..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29 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    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15.3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. Безвозмездные поступления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…………………………………………………………………………………………….30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marL="85725"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16. Расходы                                                                                                                                                          </a:t>
            </a:r>
          </a:p>
          <a:p>
            <a:pPr marL="85725"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17.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Удельный вес расходов по отраслям в общем объеме расходов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……………………………...............32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marL="85725"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18.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Расходы районного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бюджета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на социально-культурную сферу в 2017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году…………………………..33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marL="85725"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19. Расходы бюджета муниципального района по кодам бюджетной классификации ……………..34                                                  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marL="84138"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19.1. общегосударственные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вопросы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……………………………………………………………………….……………….35</a:t>
            </a:r>
          </a:p>
          <a:p>
            <a:pPr marL="84138"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   19.2. национальная безопасность и правоохранительная деятельность….…………….……..…......36               </a:t>
            </a:r>
          </a:p>
          <a:p>
            <a:pPr marL="84138"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   19.3. национальная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экономика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……………………………………………………………………………………..............36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marL="84138" lvl="0"/>
            <a:r>
              <a:rPr lang="ru-RU" sz="1150" dirty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19.4. расходы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на образование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………………………………………………………………………………………………….37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marL="84138"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19.5. расходы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на культуру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……………………………………………………………………..…………………………….......38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marL="84138"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19.6. расходы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на здравоохранение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…………………………………………………………………………………………..39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marL="84138"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19.7. расходы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на социальную политику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……………………………..…………………..………………………………..40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marL="84138"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19.8. расходы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на физическую культуру и спорт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………………………………………..………………………………41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marL="84138"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19.9. межбюджетные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трансферты и безвозмездные поступления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……………….……….……………….42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20.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Структура районного бюджета по «программному» принципу планирования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……………………..43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21.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Применение принципов программного планирования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……………………………………………………..…..44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22.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Перечень муниципальных программ  на 2017 год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………………………………………………………..………45-47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23.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Муниципальные программы по направлениям (цели, задачи и ожидаемые результаты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)…..48-69  </a:t>
            </a:r>
          </a:p>
          <a:p>
            <a:pPr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24. Сведения о средней зарплате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отдельных категорий работников бюджетной сферы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……….….70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25.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Меры социальной поддержки, оказываемые жителям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района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в 2017 году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……………….……….71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26.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Финансовая помощь бюджетам поселений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………………………..…………………………………………………72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27.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Муниципальный долг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………………………………………………………………………………………………………………73</a:t>
            </a:r>
          </a:p>
          <a:p>
            <a:pPr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28. Информационная страница – контакты (адрес, тел.) …………………………………………………………….74</a:t>
            </a:r>
          </a:p>
          <a:p>
            <a:pPr lvl="0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34175" y="125298"/>
            <a:ext cx="5762161" cy="711414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БЕЗВОЗМЕЗДНЫЕ ПОСТУПЛЕНИЯ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323528" y="5445224"/>
            <a:ext cx="2376264" cy="1296144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</a:rPr>
              <a:t>Иные  </a:t>
            </a:r>
            <a:endParaRPr lang="ru-RU" sz="1600" dirty="0">
              <a:latin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</a:rPr>
              <a:t>межбюджетные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трансферты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тыс. руб.)</a:t>
            </a:r>
          </a:p>
          <a:p>
            <a:pPr algn="ctr"/>
            <a:endParaRPr lang="ru-RU" sz="1600" dirty="0">
              <a:latin typeface="Times New Roman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286003" y="4437112"/>
            <a:ext cx="2376264" cy="894461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</a:rPr>
              <a:t>Субвенции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553055,9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тыс. руб.)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323528" y="3356992"/>
            <a:ext cx="2376264" cy="894461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</a:rPr>
              <a:t>Субсидии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34681,4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тыс. руб.)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</a:rPr>
              <a:t> </a:t>
            </a:r>
          </a:p>
          <a:p>
            <a:pPr algn="ctr"/>
            <a:endParaRPr lang="ru-RU" sz="1600" dirty="0">
              <a:latin typeface="Times New Roman" pitchFamily="18" charset="0"/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292426" y="2204864"/>
            <a:ext cx="2376264" cy="792088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</a:rPr>
              <a:t>Дотации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63084,4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тыс. руб.)</a:t>
            </a:r>
            <a:endParaRPr lang="ru-RU" sz="1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2791224" y="5805264"/>
            <a:ext cx="340616" cy="484632"/>
          </a:xfrm>
          <a:prstGeom prst="chevron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2771800" y="4725144"/>
            <a:ext cx="340616" cy="484632"/>
          </a:xfrm>
          <a:prstGeom prst="chevron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2800037" y="3645024"/>
            <a:ext cx="340616" cy="484632"/>
          </a:xfrm>
          <a:prstGeom prst="chevron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2771800" y="2420888"/>
            <a:ext cx="340616" cy="484632"/>
          </a:xfrm>
          <a:prstGeom prst="chevron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84424" y="2060848"/>
            <a:ext cx="5780064" cy="12311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Средства, предоставляемые на безвозмездной и безвозвратной основе без установления направлений, целей и условий их использования, т.е. безвозмездная  помощь одного бюджета другому, которая может быть использована органами власти соответствующего уровня на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любые цели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Размер дотаций рассчитывается по установленной методике</a:t>
            </a:r>
            <a:r>
              <a:rPr lang="ru-RU" dirty="0"/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03848" y="4581128"/>
            <a:ext cx="5760640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Целевые средства, предоставляемые бюджетам в целях финансового обеспечения задач, возникающих при выполнении ими переданных полномочий другого уровня власти.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03848" y="3429000"/>
            <a:ext cx="578006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Целевые средства, предоставляемые на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(совместное финансирование) отдельных расходных обязательств органов власти в целях решения приоритетных задач территории в рамках полномочий каждого уровня власти.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5661248"/>
            <a:ext cx="5688632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Бюджетам бюджетной системы РФ могут быть предоставлены иные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межбюджетные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трансферты,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предусмотрены федеральными законами и принятыми в соответствии сними нормативно правовыми актами Правительства РФ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субъектом РФ. 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68306" y="1268760"/>
            <a:ext cx="734481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бюджете </a:t>
            </a:r>
            <a:r>
              <a:rPr lang="ru-RU" i="1" dirty="0" err="1">
                <a:solidFill>
                  <a:schemeClr val="tx1"/>
                </a:solidFill>
              </a:rPr>
              <a:t>Зеленчукского</a:t>
            </a:r>
            <a:r>
              <a:rPr lang="ru-RU" i="1" dirty="0">
                <a:solidFill>
                  <a:schemeClr val="tx1"/>
                </a:solidFill>
              </a:rPr>
              <a:t>  муниципального района </a:t>
            </a:r>
            <a:r>
              <a:rPr lang="ru-RU" i="1" dirty="0" smtClean="0">
                <a:solidFill>
                  <a:schemeClr val="tx1"/>
                </a:solidFill>
              </a:rPr>
              <a:t>предусмотрены безвозмездные поступления в сумме </a:t>
            </a:r>
            <a:r>
              <a:rPr lang="ru-RU" i="1" dirty="0">
                <a:solidFill>
                  <a:schemeClr val="tx1"/>
                </a:solidFill>
              </a:rPr>
              <a:t>650821,7 тыс. </a:t>
            </a:r>
            <a:r>
              <a:rPr lang="ru-RU" i="1" dirty="0" smtClean="0">
                <a:solidFill>
                  <a:schemeClr val="tx1"/>
                </a:solidFill>
              </a:rPr>
              <a:t>руб.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35696" y="836712"/>
            <a:ext cx="5616624" cy="144016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s://im1-tub-ru.yandex.net/i?id=e89979f53d15268feca4a1be9777c0bb&amp;n=33&amp;h=190&amp;w=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72008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3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m2-tub-ru.yandex.net/i?id=44048de01927932dfb9d19e3a4048c10&amp;n=33&amp;h=190&amp;w=25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032448" cy="29523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030550"/>
              </p:ext>
            </p:extLst>
          </p:nvPr>
        </p:nvGraphicFramePr>
        <p:xfrm>
          <a:off x="462517" y="3068960"/>
          <a:ext cx="82296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11133" y="692696"/>
            <a:ext cx="4464496" cy="120999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Удельный вес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расходов по отраслям в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общем объеме расходов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2017 год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4815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3" y="190335"/>
            <a:ext cx="8906253" cy="183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589635"/>
              </p:ext>
            </p:extLst>
          </p:nvPr>
        </p:nvGraphicFramePr>
        <p:xfrm>
          <a:off x="1763688" y="1700808"/>
          <a:ext cx="597666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50132" y="161288"/>
            <a:ext cx="6192688" cy="9078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районного бюджета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социально-культурную сферу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2017 году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 flipV="1">
            <a:off x="1222013" y="6309320"/>
            <a:ext cx="6840760" cy="2889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Бюджет муниципального района является социально направленным</a:t>
            </a:r>
          </a:p>
        </p:txBody>
      </p:sp>
    </p:spTree>
    <p:extLst>
      <p:ext uri="{BB962C8B-B14F-4D97-AF65-F5344CB8AC3E}">
        <p14:creationId xmlns:p14="http://schemas.microsoft.com/office/powerpoint/2010/main" val="40564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16632"/>
            <a:ext cx="7632848" cy="108012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Зеленчукского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 на 2017 год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разделам бюджетной классификации)</a:t>
            </a:r>
            <a:endParaRPr lang="ru-RU" sz="2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150853"/>
              </p:ext>
            </p:extLst>
          </p:nvPr>
        </p:nvGraphicFramePr>
        <p:xfrm>
          <a:off x="251519" y="1703920"/>
          <a:ext cx="8640961" cy="4835902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{775DCB02-9BB8-47FD-8907-85C794F793BA}</a:tableStyleId>
              </a:tblPr>
              <a:tblGrid>
                <a:gridCol w="2304257"/>
                <a:gridCol w="720080"/>
                <a:gridCol w="4299906"/>
                <a:gridCol w="1316718"/>
              </a:tblGrid>
              <a:tr h="3510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                     Код</a:t>
                      </a:r>
                      <a:endParaRPr lang="ru-RU" sz="13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4206" marR="64206" marT="89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разделов и подразделов</a:t>
                      </a:r>
                      <a:endParaRPr lang="ru-RU" sz="13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4206" marR="64206" marT="89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Сумма (всего)</a:t>
                      </a:r>
                      <a:endParaRPr lang="ru-RU" sz="13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4206" marR="64206" marT="89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2880">
                <a:tc>
                  <a:txBody>
                    <a:bodyPr/>
                    <a:lstStyle/>
                    <a:p>
                      <a:endParaRPr lang="ru-RU" sz="900" dirty="0">
                        <a:effectLst/>
                        <a:latin typeface="Times New Roman"/>
                      </a:endParaRPr>
                    </a:p>
                  </a:txBody>
                  <a:tcPr marL="64206" marR="64206" marT="89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</a:rPr>
                        <a:t>0100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06" marR="64206" marT="89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</a:rPr>
                        <a:t>Общегосударственные вопросы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06" marR="64206" marT="89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</a:rPr>
                        <a:t>36687,3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06" marR="64206" marT="89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2578">
                <a:tc>
                  <a:txBody>
                    <a:bodyPr/>
                    <a:lstStyle/>
                    <a:p>
                      <a:endParaRPr lang="ru-RU" sz="900" dirty="0">
                        <a:effectLst/>
                        <a:latin typeface="Times New Roman"/>
                      </a:endParaRPr>
                    </a:p>
                  </a:txBody>
                  <a:tcPr marL="64206" marR="64206" marT="89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</a:rPr>
                        <a:t>0300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06" marR="64206" marT="89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06" marR="64206" marT="89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</a:rPr>
                        <a:t>2644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06" marR="64206" marT="89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2880">
                <a:tc>
                  <a:txBody>
                    <a:bodyPr/>
                    <a:lstStyle/>
                    <a:p>
                      <a:endParaRPr lang="ru-RU" sz="900" dirty="0">
                        <a:effectLst/>
                        <a:latin typeface="Times New Roman"/>
                      </a:endParaRPr>
                    </a:p>
                  </a:txBody>
                  <a:tcPr marL="64206" marR="64206" marT="89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</a:rPr>
                        <a:t>0400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06" marR="64206" marT="89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</a:rPr>
                        <a:t>Национальная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</a:rPr>
                        <a:t>экономика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06" marR="64206" marT="89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</a:rPr>
                        <a:t>18615,9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06" marR="64206" marT="89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4530">
                <a:tc>
                  <a:txBody>
                    <a:bodyPr/>
                    <a:lstStyle/>
                    <a:p>
                      <a:endParaRPr lang="ru-RU" sz="900" dirty="0">
                        <a:effectLst/>
                        <a:latin typeface="Times New Roman"/>
                      </a:endParaRPr>
                    </a:p>
                  </a:txBody>
                  <a:tcPr marL="64206" marR="64206" marT="89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0700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Образование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503874,4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4530">
                <a:tc>
                  <a:txBody>
                    <a:bodyPr/>
                    <a:lstStyle/>
                    <a:p>
                      <a:endParaRPr lang="ru-RU" sz="900" dirty="0">
                        <a:effectLst/>
                        <a:latin typeface="Times New Roman"/>
                      </a:endParaRPr>
                    </a:p>
                  </a:txBody>
                  <a:tcPr marL="64206" marR="64206" marT="89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0800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Культура, кинематография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30947,7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4530">
                <a:tc>
                  <a:txBody>
                    <a:bodyPr/>
                    <a:lstStyle/>
                    <a:p>
                      <a:endParaRPr lang="ru-RU" sz="900" dirty="0">
                        <a:effectLst/>
                        <a:latin typeface="Times New Roman"/>
                      </a:endParaRPr>
                    </a:p>
                  </a:txBody>
                  <a:tcPr marL="64206" marR="64206" marT="89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0900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Здравоохранение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3208,1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4530">
                <a:tc>
                  <a:txBody>
                    <a:bodyPr/>
                    <a:lstStyle/>
                    <a:p>
                      <a:endParaRPr lang="ru-RU" sz="900" dirty="0">
                        <a:effectLst/>
                        <a:latin typeface="Times New Roman"/>
                      </a:endParaRPr>
                    </a:p>
                  </a:txBody>
                  <a:tcPr marL="64206" marR="64206" marT="89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Социальная политика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196788,0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4530">
                <a:tc>
                  <a:txBody>
                    <a:bodyPr/>
                    <a:lstStyle/>
                    <a:p>
                      <a:endParaRPr lang="ru-RU" sz="900" dirty="0">
                        <a:effectLst/>
                        <a:latin typeface="Times New Roman"/>
                      </a:endParaRPr>
                    </a:p>
                  </a:txBody>
                  <a:tcPr marL="64206" marR="64206" marT="89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1100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>
                          <a:solidFill>
                            <a:schemeClr val="tx1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1300" b="1" ker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1952,4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8442">
                <a:tc>
                  <a:txBody>
                    <a:bodyPr/>
                    <a:lstStyle/>
                    <a:p>
                      <a:endParaRPr lang="ru-RU" sz="900" dirty="0">
                        <a:effectLst/>
                        <a:latin typeface="Times New Roman"/>
                      </a:endParaRPr>
                    </a:p>
                  </a:txBody>
                  <a:tcPr marL="64206" marR="64206" marT="89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1400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solidFill>
                            <a:schemeClr val="tx1"/>
                          </a:solidFill>
                          <a:effectLst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  <a:endParaRPr lang="ru-RU" sz="1300" b="1" kern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</a:rPr>
                        <a:t>36469,1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7756">
                <a:tc>
                  <a:txBody>
                    <a:bodyPr/>
                    <a:lstStyle/>
                    <a:p>
                      <a:endParaRPr lang="ru-RU" sz="900" dirty="0">
                        <a:effectLst/>
                        <a:latin typeface="Times New Roman"/>
                      </a:endParaRPr>
                    </a:p>
                  </a:txBody>
                  <a:tcPr marL="64206" marR="64206" marT="891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0" dirty="0" smtClean="0">
                          <a:effectLst/>
                        </a:rPr>
                        <a:t>Итого</a:t>
                      </a:r>
                      <a:endParaRPr lang="ru-RU" sz="1300" b="1" kern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831186,9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http://1shkola-zel.ucoz.ru/i.jpe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140968"/>
            <a:ext cx="2232246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im1-tub-ru.yandex.net/i?id=b3dd5e9a9e87c4d28f72095ace42e43d&amp;n=33&amp;h=190&amp;w=25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805288"/>
            <a:ext cx="2232246" cy="48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im0-tub-ru.yandex.net/i?id=452cf0eb9357eecaf19c5e16fb957229&amp;n=33&amp;h=190&amp;w=256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57" y="4691599"/>
            <a:ext cx="2234119" cy="53760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4" name="Рисунок 13" descr="https://im0-tub-ru.yandex.net/i?id=532a27d74466acdade08cd6dc6340754&amp;n=33&amp;h=190&amp;w=197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4280579"/>
            <a:ext cx="2232249" cy="5165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5" name="Рисунок 14" descr="https://im0-tub-ru.yandex.net/i?id=10108ec98b52c3a0643f2789c2c603e4&amp;n=33&amp;h=190&amp;w=322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420889"/>
            <a:ext cx="2232248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m3-tub-ru.yandex.net/i?id=340b59959dc48d80c1b8eda82df4444b&amp;n=33&amp;h=190&amp;w=480">
            <a:hlinkClick r:id="rId12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57" y="5805264"/>
            <a:ext cx="2234119" cy="662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спорт 2.jp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229200"/>
            <a:ext cx="2232247" cy="57606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/>
        </p:spPr>
      </p:pic>
      <p:pic>
        <p:nvPicPr>
          <p:cNvPr id="17" name="Рисунок 16" descr="https://im0-tub-ru.yandex.net/i?id=720704db4b8a4fe2e2b8c62736457f8b&amp;n=33&amp;h=190&amp;w=254">
            <a:hlinkClick r:id="rId15"/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21059"/>
            <a:ext cx="2232246" cy="699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8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651611" y="453769"/>
            <a:ext cx="5256584" cy="461665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Общегосударственные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вопросы </a:t>
            </a:r>
          </a:p>
        </p:txBody>
      </p:sp>
      <p:pic>
        <p:nvPicPr>
          <p:cNvPr id="6" name="Рисунок 5" descr="https://im0-tub-ru.yandex.net/i?id=10108ec98b52c3a0643f2789c2c603e4&amp;n=33&amp;h=190&amp;w=32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5434"/>
            <a:ext cx="2592288" cy="72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0-tub-ru.yandex.net/i?id=720704db4b8a4fe2e2b8c62736457f8b&amp;n=33&amp;h=190&amp;w=25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2567"/>
            <a:ext cx="2592288" cy="8981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18054"/>
              </p:ext>
            </p:extLst>
          </p:nvPr>
        </p:nvGraphicFramePr>
        <p:xfrm>
          <a:off x="251520" y="1882427"/>
          <a:ext cx="3816424" cy="478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55976" y="1765557"/>
            <a:ext cx="4464496" cy="47859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dirty="0"/>
              <a:t>В состав данного раздела входят расходы на содержание:</a:t>
            </a:r>
          </a:p>
          <a:p>
            <a:pPr algn="ctr"/>
            <a:endParaRPr lang="ru-RU" sz="1050" dirty="0"/>
          </a:p>
          <a:p>
            <a:pPr marL="342900" indent="-342900" algn="just">
              <a:buAutoNum type="arabicPeriod"/>
            </a:pPr>
            <a:r>
              <a:rPr lang="ru-RU" sz="1050" dirty="0"/>
              <a:t>Совета </a:t>
            </a:r>
            <a:r>
              <a:rPr lang="ru-RU" sz="1050" dirty="0" err="1"/>
              <a:t>Зеленчукского</a:t>
            </a:r>
            <a:r>
              <a:rPr lang="ru-RU" sz="1050" dirty="0"/>
              <a:t> муниципального района -  3864,9  тыс. руб.</a:t>
            </a:r>
          </a:p>
          <a:p>
            <a:pPr marL="342900" indent="-342900" algn="just">
              <a:buAutoNum type="arabicPeriod"/>
            </a:pPr>
            <a:r>
              <a:rPr lang="ru-RU" sz="1050" dirty="0"/>
              <a:t>Расходы на реализацию муниципальной программы «Аппарат администрации </a:t>
            </a:r>
            <a:r>
              <a:rPr lang="ru-RU" sz="1050" dirty="0" err="1"/>
              <a:t>Зеленчукского</a:t>
            </a:r>
            <a:r>
              <a:rPr lang="ru-RU" sz="1050" dirty="0"/>
              <a:t> муниципального района на 2017-2019 годы» (содержание Администрации муниципального района)     в сумме 16946,7 тыс. руб.</a:t>
            </a:r>
          </a:p>
          <a:p>
            <a:pPr marL="342900" indent="-342900" algn="just">
              <a:buAutoNum type="arabicPeriod"/>
            </a:pPr>
            <a:r>
              <a:rPr lang="ru-RU" sz="1050" dirty="0"/>
              <a:t>Резервный фонд Администрации ЗМР – 1000,0 тыс. руб., в </a:t>
            </a:r>
            <a:r>
              <a:rPr lang="ru-RU" sz="1050" dirty="0" err="1"/>
              <a:t>т.ч</a:t>
            </a:r>
            <a:r>
              <a:rPr lang="ru-RU" sz="1050" dirty="0"/>
              <a:t>. на мероприятия по предупреждению ЧС  - 500 тыс. руб.;</a:t>
            </a:r>
          </a:p>
          <a:p>
            <a:pPr marL="342900" indent="-342900" algn="just">
              <a:buAutoNum type="arabicPeriod"/>
            </a:pPr>
            <a:r>
              <a:rPr lang="ru-RU" sz="1050" dirty="0"/>
              <a:t>Расходы на реализацию подпрограммы «Обеспечение реализации муниципальной программы и прочие мероприятия» муниципальной программы «Управление муниципальными финансами </a:t>
            </a:r>
            <a:r>
              <a:rPr lang="ru-RU" sz="1050" dirty="0" err="1"/>
              <a:t>Зеленчукского</a:t>
            </a:r>
            <a:r>
              <a:rPr lang="ru-RU" sz="1050" dirty="0"/>
              <a:t> муниципального района на 2017-2019 годы» (содержание финансового управления администрации муниципального района) в сумме 6843,4 тыс. руб.;</a:t>
            </a:r>
          </a:p>
          <a:p>
            <a:pPr marL="342900" indent="-342900" algn="just">
              <a:buAutoNum type="arabicPeriod"/>
            </a:pPr>
            <a:r>
              <a:rPr lang="ru-RU" sz="1050" dirty="0">
                <a:solidFill>
                  <a:schemeClr val="tx1"/>
                </a:solidFill>
              </a:rPr>
              <a:t>Расходы на реализацию муниципальной программы  - «Развитие многофункционального центра предоставления государственных и муниципальных услуг в </a:t>
            </a:r>
            <a:r>
              <a:rPr lang="ru-RU" sz="1050" dirty="0" err="1">
                <a:solidFill>
                  <a:schemeClr val="tx1"/>
                </a:solidFill>
              </a:rPr>
              <a:t>Зеленчукском</a:t>
            </a:r>
            <a:r>
              <a:rPr lang="ru-RU" sz="1050" dirty="0">
                <a:solidFill>
                  <a:schemeClr val="tx1"/>
                </a:solidFill>
              </a:rPr>
              <a:t> муниципальном районе на 2017-2019 годы» в сумме 6033 тыс. руб.;</a:t>
            </a:r>
          </a:p>
          <a:p>
            <a:pPr marL="342900" indent="-342900" algn="just">
              <a:buAutoNum type="arabicPeriod"/>
            </a:pPr>
            <a:r>
              <a:rPr lang="ru-RU" sz="1050" dirty="0">
                <a:solidFill>
                  <a:schemeClr val="tx1"/>
                </a:solidFill>
              </a:rPr>
              <a:t>Расходы на реализацию муниципальной программы «Развитие и становление </a:t>
            </a:r>
            <a:r>
              <a:rPr lang="ru-RU" sz="1050" dirty="0" err="1">
                <a:solidFill>
                  <a:schemeClr val="tx1"/>
                </a:solidFill>
              </a:rPr>
              <a:t>Зеленчукского</a:t>
            </a:r>
            <a:r>
              <a:rPr lang="ru-RU" sz="1050" dirty="0">
                <a:solidFill>
                  <a:schemeClr val="tx1"/>
                </a:solidFill>
              </a:rPr>
              <a:t> районного казачьего общества </a:t>
            </a:r>
            <a:r>
              <a:rPr lang="ru-RU" sz="1050" dirty="0" err="1">
                <a:solidFill>
                  <a:schemeClr val="tx1"/>
                </a:solidFill>
              </a:rPr>
              <a:t>Баталпашинского</a:t>
            </a:r>
            <a:r>
              <a:rPr lang="ru-RU" sz="1050" dirty="0">
                <a:solidFill>
                  <a:schemeClr val="tx1"/>
                </a:solidFill>
              </a:rPr>
              <a:t> казачьего отдела Кубанского казачьего войска на 2017 год» в сумме 400 тыс. руб.;</a:t>
            </a:r>
          </a:p>
          <a:p>
            <a:pPr marL="342900" indent="-342900" algn="just">
              <a:buAutoNum type="arabicPeriod"/>
            </a:pPr>
            <a:r>
              <a:rPr lang="ru-RU" sz="1050" dirty="0">
                <a:solidFill>
                  <a:schemeClr val="tx1"/>
                </a:solidFill>
              </a:rPr>
              <a:t>Расходы на реализацию муниципальной программы  «Развитие малого и среднего предпринимательства в </a:t>
            </a:r>
            <a:r>
              <a:rPr lang="ru-RU" sz="1050" dirty="0" err="1">
                <a:solidFill>
                  <a:schemeClr val="tx1"/>
                </a:solidFill>
              </a:rPr>
              <a:t>Зеленчукском</a:t>
            </a:r>
            <a:r>
              <a:rPr lang="ru-RU" sz="1050" dirty="0">
                <a:solidFill>
                  <a:schemeClr val="tx1"/>
                </a:solidFill>
              </a:rPr>
              <a:t> муниципальном районе на 2016-2018 годы»  в сумме 30 тыс. руб.;</a:t>
            </a:r>
          </a:p>
          <a:p>
            <a:pPr marL="342900" indent="-342900" algn="just">
              <a:buAutoNum type="arabicPeriod"/>
            </a:pPr>
            <a:r>
              <a:rPr lang="ru-RU" sz="1050" dirty="0">
                <a:solidFill>
                  <a:schemeClr val="tx1"/>
                </a:solidFill>
              </a:rPr>
              <a:t>Расходы на содержание административной комиссии 337,7 тыс. руб., на содержание  архивного  фонда 766,7 тыс. руб. и комиссии по делам несовершеннолетних 286,3 тыс. руб</a:t>
            </a:r>
            <a:r>
              <a:rPr lang="ru-RU" sz="1050" dirty="0" smtClean="0">
                <a:solidFill>
                  <a:schemeClr val="tx1"/>
                </a:solidFill>
              </a:rPr>
              <a:t>.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980727"/>
            <a:ext cx="4608512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муниципального района на 2017 год включены расходы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общегосударственные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вопросы </a:t>
            </a:r>
          </a:p>
          <a:p>
            <a:pPr algn="ctr"/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сумме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36687,3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тыс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руб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878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207923"/>
              </p:ext>
            </p:extLst>
          </p:nvPr>
        </p:nvGraphicFramePr>
        <p:xfrm>
          <a:off x="459298" y="1052736"/>
          <a:ext cx="3968686" cy="1703892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035952"/>
                <a:gridCol w="932734"/>
              </a:tblGrid>
              <a:tr h="220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2017 год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642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Раздел 0300 «Национальная безопасность и правоохранительная деятельность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», всего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2644,0</a:t>
                      </a:r>
                      <a:endParaRPr lang="ru-RU" sz="13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803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 том числе:  защита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населения и территории от последствий чрезвычайных ситуаций природного и техногенного характера, гражданская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оборона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</a:rPr>
                        <a:t>2644,0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13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72000" y="1628800"/>
            <a:ext cx="439067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В </a:t>
            </a:r>
            <a:r>
              <a:rPr lang="ru-RU" sz="1200" dirty="0"/>
              <a:t>составе расходов по данному разделу предусмотрены расходы на реализацию муниципальной программы «Аппарат администрации </a:t>
            </a:r>
            <a:r>
              <a:rPr lang="ru-RU" sz="1200" dirty="0" err="1"/>
              <a:t>Зеленчукского</a:t>
            </a:r>
            <a:r>
              <a:rPr lang="ru-RU" sz="1200" dirty="0"/>
              <a:t> муниципального района на 2017-2019 годы» (содержание отдела по делам гражданской обороны, чрезвычайных ситуациям и пожарной безопасности администрации муниципального района</a:t>
            </a:r>
            <a:r>
              <a:rPr lang="ru-RU" sz="1200" dirty="0" smtClean="0"/>
              <a:t>)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2856" y="2895690"/>
            <a:ext cx="5598368" cy="46166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Национальная экономика 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755652"/>
              </p:ext>
            </p:extLst>
          </p:nvPr>
        </p:nvGraphicFramePr>
        <p:xfrm>
          <a:off x="5084821" y="3982661"/>
          <a:ext cx="3888432" cy="2182643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916324"/>
                <a:gridCol w="972108"/>
              </a:tblGrid>
              <a:tr h="475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2017 год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406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Раздел «Национальная экономика» - всего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18385,4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03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Общеэкономические вопросы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110,0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03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Сельское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хозяйство и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рыболовство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03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Транспорт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34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Дорожное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хозяйство (дорожные фонды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13594,2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406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Другие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вопросы в области национальной экономики»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9512" y="3429000"/>
            <a:ext cx="4752528" cy="33701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В состав расходов по  разделу «Национальная экономика» </a:t>
            </a:r>
          </a:p>
          <a:p>
            <a:pPr algn="ctr"/>
            <a:r>
              <a:rPr lang="ru-RU" sz="1200" b="1" dirty="0"/>
              <a:t> предусмотрены следующие расходы:</a:t>
            </a:r>
          </a:p>
          <a:p>
            <a:r>
              <a:rPr lang="ru-RU" sz="1050" dirty="0" smtClean="0"/>
              <a:t>     </a:t>
            </a:r>
            <a:r>
              <a:rPr lang="ru-RU" sz="1050" dirty="0"/>
              <a:t>- 110,0 тыс. руб. на реализацию МР «Содействие занятости несовершеннолетних граждан </a:t>
            </a:r>
            <a:r>
              <a:rPr lang="ru-RU" sz="1050" dirty="0" err="1"/>
              <a:t>Зеленчукского</a:t>
            </a:r>
            <a:r>
              <a:rPr lang="ru-RU" sz="1050" dirty="0"/>
              <a:t> муниципального района на 2017-2019 годы» ;</a:t>
            </a:r>
          </a:p>
          <a:p>
            <a:r>
              <a:rPr lang="ru-RU" sz="1050" dirty="0"/>
              <a:t>     - 2377,2 тыс. руб.  на содержание отдела сельского хозяйства, охраны окружающей среды и земельных отношений ;</a:t>
            </a:r>
          </a:p>
          <a:p>
            <a:r>
              <a:rPr lang="ru-RU" sz="1050" dirty="0"/>
              <a:t>     -  114,0 тыс. руб. на реализацию  МП «Устойчивое развитие сельских территорий </a:t>
            </a:r>
            <a:r>
              <a:rPr lang="ru-RU" sz="1050" dirty="0" err="1"/>
              <a:t>Зеленчукского</a:t>
            </a:r>
            <a:r>
              <a:rPr lang="ru-RU" sz="1050" dirty="0"/>
              <a:t> муниципального района на 2014-2017 годы и на период до 2020 года»</a:t>
            </a:r>
          </a:p>
          <a:p>
            <a:r>
              <a:rPr lang="ru-RU" sz="1050" dirty="0"/>
              <a:t>     - 1800,0 тыс. руб. субсидия </a:t>
            </a:r>
            <a:r>
              <a:rPr lang="ru-RU" sz="1050" dirty="0" err="1"/>
              <a:t>юр.лицам</a:t>
            </a:r>
            <a:r>
              <a:rPr lang="ru-RU" sz="1050" dirty="0"/>
              <a:t>, осуществляющим перевозки пассажиров автотранспортом  на пригородных маршрутах</a:t>
            </a:r>
          </a:p>
          <a:p>
            <a:r>
              <a:rPr lang="ru-RU" sz="1050" dirty="0"/>
              <a:t>     - 360,0 тыс. руб. на реализацию муниципальной  программы «Доступная среда </a:t>
            </a:r>
            <a:r>
              <a:rPr lang="ru-RU" sz="1050" dirty="0" err="1"/>
              <a:t>Зеленчукского</a:t>
            </a:r>
            <a:r>
              <a:rPr lang="ru-RU" sz="1050" dirty="0"/>
              <a:t> муниципального района на 2016-2018 годы»</a:t>
            </a:r>
          </a:p>
          <a:p>
            <a:r>
              <a:rPr lang="ru-RU" sz="1050" dirty="0"/>
              <a:t>     - 13594,2 тыс. руб.  на формирование муниципального дорожного фонда (в объеме поступления акцизов по подакцизным товарам (продукции) производимым на территории Российской Федерации);</a:t>
            </a:r>
          </a:p>
          <a:p>
            <a:r>
              <a:rPr lang="ru-RU" sz="1050" b="1" dirty="0"/>
              <a:t>-30</a:t>
            </a:r>
            <a:r>
              <a:rPr lang="ru-RU" sz="1050" dirty="0"/>
              <a:t> тыс. руб. на реализацию  МП «Развитие малого и среднего предпринимательства  в </a:t>
            </a:r>
            <a:r>
              <a:rPr lang="ru-RU" sz="1050" dirty="0" err="1"/>
              <a:t>Зеленчукском</a:t>
            </a:r>
            <a:r>
              <a:rPr lang="ru-RU" sz="1050" dirty="0"/>
              <a:t>  муниципальном  районе на 2016-2018 </a:t>
            </a:r>
            <a:r>
              <a:rPr lang="ru-RU" sz="1050" dirty="0" smtClean="0"/>
              <a:t>годы»</a:t>
            </a:r>
            <a:endParaRPr lang="ru-RU" sz="95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33210" y="139279"/>
            <a:ext cx="5004556" cy="769441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Национальная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безопасность и правоохранительная деятельность</a:t>
            </a:r>
          </a:p>
        </p:txBody>
      </p:sp>
      <p:pic>
        <p:nvPicPr>
          <p:cNvPr id="11" name="Рисунок 10" descr="https://im0-tub-ru.yandex.net/i?id=10108ec98b52c3a0643f2789c2c603e4&amp;n=33&amp;h=190&amp;w=32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6854"/>
            <a:ext cx="2952328" cy="1499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5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707904" y="260648"/>
            <a:ext cx="4608512" cy="461665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Расходы на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образование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" name="Рисунок 4" descr="http://1shkola-zel.ucoz.ru/i.jpe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641"/>
            <a:ext cx="2596335" cy="18542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494961"/>
              </p:ext>
            </p:extLst>
          </p:nvPr>
        </p:nvGraphicFramePr>
        <p:xfrm>
          <a:off x="4893458" y="1916832"/>
          <a:ext cx="3916851" cy="4695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03848" y="890717"/>
            <a:ext cx="5616624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 </a:t>
            </a:r>
            <a:r>
              <a:rPr lang="ru-RU" sz="1500" dirty="0"/>
              <a:t>В </a:t>
            </a:r>
            <a:r>
              <a:rPr lang="ru-RU" sz="1500" dirty="0" smtClean="0"/>
              <a:t>бюджет </a:t>
            </a:r>
            <a:r>
              <a:rPr lang="ru-RU" sz="1500" dirty="0"/>
              <a:t>муниципального района на 2017 год включены расходы на </a:t>
            </a:r>
            <a:r>
              <a:rPr lang="ru-RU" sz="1500" dirty="0" smtClean="0"/>
              <a:t>содержание учреждений  </a:t>
            </a:r>
            <a:r>
              <a:rPr lang="ru-RU" sz="1500" dirty="0"/>
              <a:t>в </a:t>
            </a:r>
            <a:r>
              <a:rPr lang="ru-RU" sz="1500" dirty="0" smtClean="0"/>
              <a:t>сумме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503874,4 </a:t>
            </a:r>
            <a:r>
              <a:rPr lang="ru-RU" sz="1500" dirty="0" smtClean="0"/>
              <a:t>тыс</a:t>
            </a:r>
            <a:r>
              <a:rPr lang="ru-RU" sz="1500" dirty="0"/>
              <a:t>. руб</a:t>
            </a:r>
            <a:r>
              <a:rPr lang="ru-RU" sz="1500" dirty="0" smtClean="0"/>
              <a:t>. </a:t>
            </a:r>
          </a:p>
          <a:p>
            <a:pPr algn="ctr"/>
            <a:r>
              <a:rPr lang="ru-RU" sz="1500" dirty="0" smtClean="0"/>
              <a:t> и мероприятий в сфере образования. </a:t>
            </a:r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420888"/>
            <a:ext cx="3888432" cy="40857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   Расходы на образование: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250" dirty="0">
                <a:solidFill>
                  <a:schemeClr val="tx1"/>
                </a:solidFill>
              </a:rPr>
              <a:t> </a:t>
            </a:r>
            <a:r>
              <a:rPr lang="ru-RU" sz="1250" dirty="0" smtClean="0">
                <a:solidFill>
                  <a:schemeClr val="tx1"/>
                </a:solidFill>
              </a:rPr>
              <a:t>   за счет собственных доходов  – </a:t>
            </a:r>
            <a:r>
              <a:rPr lang="ru-RU" sz="12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133250,3 </a:t>
            </a:r>
            <a:r>
              <a:rPr lang="ru-RU" sz="1250" dirty="0" smtClean="0">
                <a:solidFill>
                  <a:schemeClr val="tx1"/>
                </a:solidFill>
              </a:rPr>
              <a:t> тыс. руб.,</a:t>
            </a:r>
          </a:p>
          <a:p>
            <a:pPr algn="just"/>
            <a:r>
              <a:rPr lang="ru-RU" sz="1250" dirty="0" smtClean="0">
                <a:solidFill>
                  <a:schemeClr val="tx1"/>
                </a:solidFill>
              </a:rPr>
              <a:t>    за счет субвенции из республиканского бюджета на выполнение </a:t>
            </a:r>
            <a:r>
              <a:rPr lang="ru-RU" sz="1250" dirty="0" err="1" smtClean="0">
                <a:solidFill>
                  <a:schemeClr val="tx1"/>
                </a:solidFill>
              </a:rPr>
              <a:t>госполномочий</a:t>
            </a:r>
            <a:r>
              <a:rPr lang="ru-RU" sz="1250" dirty="0" smtClean="0">
                <a:solidFill>
                  <a:schemeClr val="tx1"/>
                </a:solidFill>
              </a:rPr>
              <a:t> </a:t>
            </a:r>
            <a:r>
              <a:rPr lang="ru-RU" sz="12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370624,1</a:t>
            </a:r>
            <a:r>
              <a:rPr lang="ru-RU" sz="12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50" dirty="0" smtClean="0">
                <a:solidFill>
                  <a:schemeClr val="tx1"/>
                </a:solidFill>
              </a:rPr>
              <a:t>тыс. руб.</a:t>
            </a:r>
          </a:p>
          <a:p>
            <a:pPr algn="just"/>
            <a:endParaRPr lang="ru-RU" sz="1300" dirty="0" smtClean="0">
              <a:solidFill>
                <a:schemeClr val="tx1"/>
              </a:solidFill>
            </a:endParaRPr>
          </a:p>
          <a:p>
            <a:pPr algn="just"/>
            <a:r>
              <a:rPr lang="ru-RU" sz="1300" dirty="0"/>
              <a:t> Питание в ДОУ, в соответствии с нормами составили в сумме 28979,7 тыс. руб., из расчета:   10,5 часовым режимом - 95 руб.,  12 часовым режимом  - 126 руб. Расходы из местного бюджета на питание включены 60 % или в сумме 17387,9 тыс. руб. (часть средств от родительской платы в ДОУ идет на питание).</a:t>
            </a:r>
          </a:p>
          <a:p>
            <a:pPr algn="just"/>
            <a:r>
              <a:rPr lang="ru-RU" sz="1300" dirty="0"/>
              <a:t>    В бюджета муниципального района на 2017 год включены расходы на новую сеть дошкольного учреждения - «Детский сад «Радуга» на 150 мест в ст. Сторожевой, а также расходы по вновь принятой муниципальной программе по комплексной безопасности  образовательных  учреждений </a:t>
            </a:r>
            <a:endParaRPr lang="ru-RU" sz="1300" b="1" dirty="0">
              <a:solidFill>
                <a:srgbClr val="FF0000"/>
              </a:solidFill>
            </a:endParaRPr>
          </a:p>
          <a:p>
            <a:pPr algn="just"/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779912" y="375047"/>
            <a:ext cx="4032448" cy="461665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Расходы на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культуру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" name="Рисунок 4" descr="https://im1-tub-ru.yandex.net/i?id=b3dd5e9a9e87c4d28f72095ace42e43d&amp;n=33&amp;h=190&amp;w=25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3207168" cy="23042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491880" y="1052736"/>
            <a:ext cx="5256584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муниципального района </a:t>
            </a:r>
            <a:r>
              <a:rPr lang="ru-RU" sz="1500" dirty="0"/>
              <a:t>на 2017 год </a:t>
            </a:r>
            <a:r>
              <a:rPr lang="ru-RU" sz="1500" dirty="0" smtClean="0"/>
              <a:t>по разделу «Культура и кинематография» включены расходы</a:t>
            </a:r>
          </a:p>
          <a:p>
            <a:pPr algn="ctr"/>
            <a:r>
              <a:rPr lang="ru-RU" sz="1500" dirty="0" smtClean="0"/>
              <a:t> в сумме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30947,7 </a:t>
            </a:r>
            <a:r>
              <a:rPr lang="ru-RU" sz="1500" dirty="0" smtClean="0"/>
              <a:t>тыс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руб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graphicFrame>
        <p:nvGraphicFramePr>
          <p:cNvPr id="7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97638"/>
              </p:ext>
            </p:extLst>
          </p:nvPr>
        </p:nvGraphicFramePr>
        <p:xfrm>
          <a:off x="5148064" y="2339208"/>
          <a:ext cx="3744416" cy="3765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7544" y="2780928"/>
            <a:ext cx="4320480" cy="3108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 данном разделе предусмотрены расходы на содержание учреждений культуры:</a:t>
            </a:r>
          </a:p>
          <a:p>
            <a:pPr algn="ctr"/>
            <a:endParaRPr lang="ru-RU" sz="1400" dirty="0"/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МКУК «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Районный Дворец культуры» в сумме 18672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тыс. руб.;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МБУК «Зеленчукская центральная библиотека»  в сумме 6335,4 тыс. руб.;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МБУК «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Зеленчукский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районный краеведческий музей имени С.Ф. Варченко»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3383 тыс. руб.;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Отдел культуры администрации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Зеленчукского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муниципального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района, 2557,3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тыс. руб.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285750" indent="-285750" algn="ctr">
              <a:buFontTx/>
              <a:buChar char="-"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9289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491880" y="336065"/>
            <a:ext cx="4896544" cy="461665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Расходы на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здравоохранение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" name="Рисунок 4" descr="https://im0-tub-ru.yandex.net/i?id=532a27d74466acdade08cd6dc6340754&amp;n=33&amp;h=190&amp;w=197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935"/>
            <a:ext cx="2880320" cy="24939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419872" y="980728"/>
            <a:ext cx="5256584" cy="178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dirty="0"/>
              <a:t> В </a:t>
            </a:r>
            <a:r>
              <a:rPr lang="ru-RU" sz="1300" dirty="0" smtClean="0"/>
              <a:t>бюджет </a:t>
            </a:r>
            <a:r>
              <a:rPr lang="ru-RU" sz="1300" dirty="0"/>
              <a:t>муниципального района на 2017 год </a:t>
            </a:r>
            <a:r>
              <a:rPr lang="ru-RU" sz="1300" dirty="0" smtClean="0"/>
              <a:t>по данному разделу включены </a:t>
            </a:r>
            <a:r>
              <a:rPr lang="ru-RU" sz="1300" dirty="0"/>
              <a:t>расходы </a:t>
            </a:r>
            <a:r>
              <a:rPr lang="ru-RU" sz="1300" dirty="0" smtClean="0"/>
              <a:t>в сумме </a:t>
            </a: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3208,1</a:t>
            </a:r>
            <a:r>
              <a:rPr lang="ru-RU" sz="1300" b="1" dirty="0" smtClean="0"/>
              <a:t> </a:t>
            </a:r>
            <a:r>
              <a:rPr lang="ru-RU" sz="1300" dirty="0" smtClean="0"/>
              <a:t>тыс</a:t>
            </a:r>
            <a:r>
              <a:rPr lang="ru-RU" sz="1300" dirty="0"/>
              <a:t>. руб</a:t>
            </a:r>
            <a:r>
              <a:rPr lang="ru-RU" sz="1300" dirty="0" smtClean="0"/>
              <a:t>.</a:t>
            </a:r>
          </a:p>
          <a:p>
            <a:pPr algn="just"/>
            <a:r>
              <a:rPr lang="ru-RU" sz="1200" u="sng" dirty="0" smtClean="0"/>
              <a:t>Для справки:</a:t>
            </a:r>
          </a:p>
          <a:p>
            <a:pPr algn="just"/>
            <a:r>
              <a:rPr lang="ru-RU" sz="1200" dirty="0"/>
              <a:t> </a:t>
            </a:r>
            <a:r>
              <a:rPr lang="ru-RU" sz="1200" dirty="0" smtClean="0"/>
              <a:t>   Содержание учреждений здравоохранения и мероприятий по охране здоровья проводится за счет средств фонда медицинского страхования (ФОМС) и др. внебюджетных  фондов. </a:t>
            </a:r>
          </a:p>
          <a:p>
            <a:pPr algn="just"/>
            <a:r>
              <a:rPr lang="ru-RU" sz="1200" dirty="0" smtClean="0"/>
              <a:t>Кроме того, с 2017 года муниципальные учреждения здравоохранения переходят на государственное управление имуществом и являются государственными учреждениями здравоохранения. </a:t>
            </a:r>
          </a:p>
        </p:txBody>
      </p:sp>
      <p:graphicFrame>
        <p:nvGraphicFramePr>
          <p:cNvPr id="8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373285"/>
              </p:ext>
            </p:extLst>
          </p:nvPr>
        </p:nvGraphicFramePr>
        <p:xfrm>
          <a:off x="4994611" y="2924944"/>
          <a:ext cx="345638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9552" y="3573016"/>
            <a:ext cx="4176464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 данном разделе за счет средств районного бюджета предусмотрены расходы на:</a:t>
            </a: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- На </a:t>
            </a:r>
            <a:r>
              <a:rPr lang="ru-RU" sz="1400" dirty="0">
                <a:solidFill>
                  <a:schemeClr val="tx1"/>
                </a:solidFill>
              </a:rPr>
              <a:t>выплату льготных коммунальных услуг            специалистам на </a:t>
            </a:r>
            <a:r>
              <a:rPr lang="ru-RU" sz="1400" dirty="0" smtClean="0">
                <a:solidFill>
                  <a:schemeClr val="tx1"/>
                </a:solidFill>
              </a:rPr>
              <a:t>селе, </a:t>
            </a:r>
            <a:r>
              <a:rPr lang="ru-RU" sz="1400" dirty="0">
                <a:solidFill>
                  <a:schemeClr val="tx1"/>
                </a:solidFill>
              </a:rPr>
              <a:t>1756,1 тыс. руб.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 -  налог </a:t>
            </a:r>
            <a:r>
              <a:rPr lang="ru-RU" sz="1400" dirty="0">
                <a:solidFill>
                  <a:schemeClr val="tx1"/>
                </a:solidFill>
              </a:rPr>
              <a:t>на </a:t>
            </a:r>
            <a:r>
              <a:rPr lang="ru-RU" sz="1400" dirty="0" smtClean="0">
                <a:solidFill>
                  <a:schemeClr val="tx1"/>
                </a:solidFill>
              </a:rPr>
              <a:t>имущество, </a:t>
            </a:r>
            <a:r>
              <a:rPr lang="ru-RU" sz="1400" dirty="0">
                <a:solidFill>
                  <a:schemeClr val="tx1"/>
                </a:solidFill>
              </a:rPr>
              <a:t>882,0 тыс. руб.;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-  транспортный налог, </a:t>
            </a:r>
            <a:r>
              <a:rPr lang="ru-RU" sz="1400" dirty="0">
                <a:solidFill>
                  <a:schemeClr val="tx1"/>
                </a:solidFill>
              </a:rPr>
              <a:t>70,0 тыс. руб.;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   </a:t>
            </a:r>
            <a:r>
              <a:rPr lang="ru-RU" sz="1400" dirty="0" smtClean="0">
                <a:solidFill>
                  <a:schemeClr val="tx1"/>
                </a:solidFill>
              </a:rPr>
              <a:t>-  муниципальная программа «Развитие здраво-охранения </a:t>
            </a:r>
            <a:r>
              <a:rPr lang="ru-RU" sz="1400" dirty="0" err="1">
                <a:solidFill>
                  <a:schemeClr val="tx1"/>
                </a:solidFill>
              </a:rPr>
              <a:t>Зеленчукского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муниципального </a:t>
            </a:r>
            <a:r>
              <a:rPr lang="ru-RU" sz="1400" dirty="0">
                <a:solidFill>
                  <a:schemeClr val="tx1"/>
                </a:solidFill>
              </a:rPr>
              <a:t>района на </a:t>
            </a:r>
            <a:r>
              <a:rPr lang="ru-RU" sz="1400" dirty="0" smtClean="0">
                <a:solidFill>
                  <a:schemeClr val="tx1"/>
                </a:solidFill>
              </a:rPr>
              <a:t>2016-2017 годы</a:t>
            </a:r>
            <a:r>
              <a:rPr lang="ru-RU" sz="1400" dirty="0">
                <a:solidFill>
                  <a:schemeClr val="tx1"/>
                </a:solidFill>
              </a:rPr>
              <a:t>» 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>
                <a:solidFill>
                  <a:schemeClr val="tx1"/>
                </a:solidFill>
              </a:rPr>
              <a:t>500,0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5560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855370" y="260648"/>
            <a:ext cx="7488832" cy="634082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Социально-экономическая характеристика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Зеленчукского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муниципального района</a:t>
            </a:r>
          </a:p>
        </p:txBody>
      </p:sp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6531153" y="2327430"/>
            <a:ext cx="223224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Площадь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2930,7</a:t>
            </a:r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км</a:t>
            </a:r>
            <a:r>
              <a:rPr lang="ru-RU" sz="13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6248259" y="3050957"/>
            <a:ext cx="28602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Протяженность </a:t>
            </a:r>
            <a:endParaRPr lang="ru-RU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автомобильных дорог:</a:t>
            </a:r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федерального </a:t>
            </a:r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значения - 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83,4</a:t>
            </a:r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км</a:t>
            </a: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местного значения </a:t>
            </a:r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252</a:t>
            </a: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км</a:t>
            </a: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5" name="Прямоугольник 10"/>
          <p:cNvSpPr>
            <a:spLocks noChangeArrowheads="1"/>
          </p:cNvSpPr>
          <p:nvPr/>
        </p:nvSpPr>
        <p:spPr bwMode="auto">
          <a:xfrm>
            <a:off x="229642" y="2852936"/>
            <a:ext cx="2470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ru-RU" sz="2000" b="1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населенных пунктов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36094"/>
            <a:ext cx="3367940" cy="3161058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>
            <a:noFill/>
          </a:ln>
          <a:effectLst/>
          <a:extLst/>
        </p:spPr>
      </p:pic>
      <p:sp>
        <p:nvSpPr>
          <p:cNvPr id="2" name="Прямоугольник 1"/>
          <p:cNvSpPr/>
          <p:nvPr/>
        </p:nvSpPr>
        <p:spPr>
          <a:xfrm>
            <a:off x="204197" y="1412776"/>
            <a:ext cx="2567603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Численность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48876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чел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Сельское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население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100 %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Средняя плотность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населения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составляет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16,7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чел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/ кв. км.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461" y="3212976"/>
            <a:ext cx="2072299" cy="1885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сельских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поселений:</a:t>
            </a:r>
          </a:p>
          <a:p>
            <a:r>
              <a:rPr lang="ru-RU" sz="12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Архызское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Даусузское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Зеленчукское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Исправненское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Кардониксое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Кызыл-</a:t>
            </a:r>
            <a:r>
              <a:rPr lang="ru-RU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Октябрское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Марухское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Сторожевское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Хасаут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-Греческое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78381" y="5157192"/>
            <a:ext cx="476177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5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Зеленчукский</a:t>
            </a:r>
            <a:r>
              <a:rPr lang="ru-RU" sz="12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район занимает </a:t>
            </a:r>
            <a:r>
              <a:rPr lang="ru-RU" sz="12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срединное </a:t>
            </a:r>
            <a:r>
              <a:rPr lang="ru-RU" sz="12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положение </a:t>
            </a:r>
            <a:r>
              <a:rPr lang="ru-RU" sz="12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КЧР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граничит</a:t>
            </a:r>
            <a:r>
              <a:rPr lang="ru-RU" sz="12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2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2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западе – с </a:t>
            </a:r>
            <a:r>
              <a:rPr lang="ru-RU" sz="125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Урупским</a:t>
            </a:r>
            <a:r>
              <a:rPr lang="ru-RU" sz="12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районом </a:t>
            </a:r>
            <a:r>
              <a:rPr lang="ru-RU" sz="12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КЧР;</a:t>
            </a:r>
            <a:endParaRPr lang="ru-RU" sz="12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01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2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севере – </a:t>
            </a:r>
            <a:r>
              <a:rPr lang="ru-RU" sz="12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2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Краснодарским </a:t>
            </a:r>
            <a:r>
              <a:rPr lang="ru-RU" sz="12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краем</a:t>
            </a:r>
            <a:r>
              <a:rPr lang="ru-RU" sz="12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901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​</a:t>
            </a:r>
            <a:r>
              <a:rPr lang="ru-RU" sz="12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2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северо-востоке – с </a:t>
            </a:r>
            <a:r>
              <a:rPr lang="ru-RU" sz="125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Хабезским</a:t>
            </a:r>
            <a:r>
              <a:rPr lang="ru-RU" sz="12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районом КЧР;</a:t>
            </a:r>
            <a:endParaRPr lang="ru-RU" sz="12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01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​</a:t>
            </a:r>
            <a:r>
              <a:rPr lang="ru-RU" sz="12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2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востоке – с Карачаевским районом </a:t>
            </a:r>
            <a:r>
              <a:rPr lang="ru-RU" sz="12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КЧР;</a:t>
            </a:r>
            <a:endParaRPr lang="ru-RU" sz="12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01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​</a:t>
            </a:r>
            <a:r>
              <a:rPr lang="ru-RU" sz="12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2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юге – </a:t>
            </a:r>
            <a:r>
              <a:rPr lang="ru-RU" sz="12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ru-RU" sz="12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республикой Абхазией.</a:t>
            </a:r>
          </a:p>
        </p:txBody>
      </p:sp>
      <p:sp>
        <p:nvSpPr>
          <p:cNvPr id="21" name="Прямоугольник 10"/>
          <p:cNvSpPr>
            <a:spLocks noChangeArrowheads="1"/>
          </p:cNvSpPr>
          <p:nvPr/>
        </p:nvSpPr>
        <p:spPr bwMode="auto">
          <a:xfrm>
            <a:off x="6334744" y="1556792"/>
            <a:ext cx="24286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Районный центр  – 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станица Зеленчукская 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9"/>
          <p:cNvSpPr>
            <a:spLocks noChangeArrowheads="1"/>
          </p:cNvSpPr>
          <p:nvPr/>
        </p:nvSpPr>
        <p:spPr bwMode="auto">
          <a:xfrm>
            <a:off x="6032235" y="4509120"/>
            <a:ext cx="2860245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Экономика </a:t>
            </a:r>
            <a:endParaRPr lang="ru-RU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Зеленчукского</a:t>
            </a:r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района </a:t>
            </a:r>
          </a:p>
          <a:p>
            <a:pPr algn="ctr"/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складывается </a:t>
            </a:r>
          </a:p>
          <a:p>
            <a:pPr algn="ctr"/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деревообрабатывающей, пищевой промышленности, но в основном сельскохозяйственного производства (преимущественно животноводство, производство картофеля и овощей).</a:t>
            </a:r>
          </a:p>
        </p:txBody>
      </p:sp>
    </p:spTree>
    <p:extLst>
      <p:ext uri="{BB962C8B-B14F-4D97-AF65-F5344CB8AC3E}">
        <p14:creationId xmlns:p14="http://schemas.microsoft.com/office/powerpoint/2010/main" val="23474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im0-tub-ru.yandex.net/i?id=0d5d23cfbc6af08dc28989b033200232&amp;n=33&amp;h=190&amp;w=26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302"/>
            <a:ext cx="3024336" cy="19755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38345" y="2132856"/>
            <a:ext cx="3744416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 </a:t>
            </a:r>
            <a:r>
              <a:rPr lang="ru-RU" sz="1500" dirty="0"/>
              <a:t>В </a:t>
            </a:r>
            <a:r>
              <a:rPr lang="ru-RU" sz="1500" dirty="0" smtClean="0"/>
              <a:t>бюджет </a:t>
            </a:r>
            <a:r>
              <a:rPr lang="ru-RU" sz="1500" dirty="0"/>
              <a:t>муниципального района на 2017 год </a:t>
            </a:r>
            <a:r>
              <a:rPr lang="ru-RU" sz="1500" dirty="0" smtClean="0"/>
              <a:t>по данному разделу включены </a:t>
            </a:r>
            <a:r>
              <a:rPr lang="ru-RU" sz="1500" dirty="0"/>
              <a:t>расходы </a:t>
            </a:r>
            <a:r>
              <a:rPr lang="ru-RU" sz="1500" dirty="0" smtClean="0"/>
              <a:t>в сумме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196788,0</a:t>
            </a:r>
            <a:r>
              <a:rPr lang="ru-RU" sz="1500" b="1" dirty="0" smtClean="0"/>
              <a:t> </a:t>
            </a:r>
            <a:r>
              <a:rPr lang="ru-RU" sz="1500" dirty="0" smtClean="0"/>
              <a:t>тыс</a:t>
            </a:r>
            <a:r>
              <a:rPr lang="ru-RU" sz="1500" dirty="0"/>
              <a:t>. руб</a:t>
            </a:r>
            <a:r>
              <a:rPr lang="ru-RU" sz="1500" dirty="0" smtClean="0"/>
              <a:t>. </a:t>
            </a:r>
          </a:p>
        </p:txBody>
      </p:sp>
      <p:graphicFrame>
        <p:nvGraphicFramePr>
          <p:cNvPr id="7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839752"/>
              </p:ext>
            </p:extLst>
          </p:nvPr>
        </p:nvGraphicFramePr>
        <p:xfrm>
          <a:off x="382361" y="2976644"/>
          <a:ext cx="3456384" cy="3826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139952" y="1124744"/>
            <a:ext cx="4896544" cy="56784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dirty="0"/>
              <a:t>В данном разделе предусмотрены расходы</a:t>
            </a:r>
            <a:r>
              <a:rPr lang="ru-RU" sz="1100" dirty="0" smtClean="0"/>
              <a:t>:</a:t>
            </a:r>
          </a:p>
          <a:p>
            <a:pPr algn="ctr"/>
            <a:endParaRPr lang="ru-RU" sz="1100" dirty="0"/>
          </a:p>
          <a:p>
            <a:pPr marL="171450" indent="-171450" algn="just"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</a:rPr>
              <a:t>пособие </a:t>
            </a:r>
            <a:r>
              <a:rPr lang="ru-RU" sz="1100" dirty="0">
                <a:solidFill>
                  <a:schemeClr val="tx1"/>
                </a:solidFill>
              </a:rPr>
              <a:t>по уходу за ребенком до достижения им возраста полутора лет гражданам, не подлежащим обязательному социальному страхованию на случай временной нетрудоспособности и в связи с материнством;</a:t>
            </a:r>
          </a:p>
          <a:p>
            <a:pPr marL="171450" indent="-171450" algn="just"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</a:rPr>
              <a:t>субсидии </a:t>
            </a:r>
            <a:r>
              <a:rPr lang="ru-RU" sz="1100" dirty="0">
                <a:solidFill>
                  <a:schemeClr val="tx1"/>
                </a:solidFill>
              </a:rPr>
              <a:t>населению на оплату жилищно-коммунальных услуг</a:t>
            </a:r>
            <a:r>
              <a:rPr lang="ru-RU" sz="1100" dirty="0" smtClean="0">
                <a:solidFill>
                  <a:schemeClr val="tx1"/>
                </a:solidFill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100" dirty="0">
                <a:solidFill>
                  <a:schemeClr val="tx1"/>
                </a:solidFill>
              </a:rPr>
              <a:t>субвенции на оплату жилищно-коммунальных услуг отдельным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     категориям граждан; 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</a:rPr>
              <a:t>-    обеспечение мер социальной поддержки многодетных семей;</a:t>
            </a:r>
          </a:p>
          <a:p>
            <a:pPr marL="171450" indent="-171450" algn="just"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обеспечение мер социальной поддержки ветеранов труда и    ветеранов труда КЧР;</a:t>
            </a:r>
          </a:p>
          <a:p>
            <a:pPr marL="171450" indent="-171450" algn="just">
              <a:buFontTx/>
              <a:buChar char="-"/>
            </a:pPr>
            <a:r>
              <a:rPr lang="ru-RU" sz="1100" dirty="0">
                <a:solidFill>
                  <a:schemeClr val="tx1"/>
                </a:solidFill>
              </a:rPr>
              <a:t>обеспечение мер социальной поддержки реабилитированных  лиц и лиц, признанных пострадавшими от политических  репрессий;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-    социальное пособие на погребение;</a:t>
            </a:r>
          </a:p>
          <a:p>
            <a:pPr marL="171450" indent="-171450" algn="just">
              <a:buFontTx/>
              <a:buChar char="-"/>
            </a:pPr>
            <a:r>
              <a:rPr lang="ru-RU" sz="1100" dirty="0">
                <a:solidFill>
                  <a:schemeClr val="tx1"/>
                </a:solidFill>
              </a:rPr>
              <a:t>компенсация отдельным категориям граждан оплаты взноса на  капитальный ремонт общего имущества в многоквартирном доме;</a:t>
            </a:r>
          </a:p>
          <a:p>
            <a:pPr marL="171450" indent="-171450" algn="just">
              <a:buFontTx/>
              <a:buChar char="-"/>
            </a:pPr>
            <a:r>
              <a:rPr lang="ru-RU" sz="1100" dirty="0">
                <a:solidFill>
                  <a:schemeClr val="tx1"/>
                </a:solidFill>
              </a:rPr>
              <a:t>муниципальная программа «Обеспечение жильем молодых семей в </a:t>
            </a:r>
            <a:r>
              <a:rPr lang="ru-RU" sz="1100" dirty="0" err="1">
                <a:solidFill>
                  <a:schemeClr val="tx1"/>
                </a:solidFill>
              </a:rPr>
              <a:t>Зеленчукском</a:t>
            </a:r>
            <a:r>
              <a:rPr lang="ru-RU" sz="1100" dirty="0">
                <a:solidFill>
                  <a:schemeClr val="tx1"/>
                </a:solidFill>
              </a:rPr>
              <a:t> районе на 2016-2018 годы;»</a:t>
            </a:r>
          </a:p>
          <a:p>
            <a:pPr marL="171450" indent="-171450" algn="just">
              <a:buFontTx/>
              <a:buChar char="-"/>
            </a:pPr>
            <a:r>
              <a:rPr lang="ru-RU" sz="1100" dirty="0">
                <a:solidFill>
                  <a:schemeClr val="tx1"/>
                </a:solidFill>
              </a:rPr>
              <a:t>социальная поддержка пожилых граждан;</a:t>
            </a:r>
          </a:p>
          <a:p>
            <a:pPr marL="171450" indent="-171450" algn="just">
              <a:buFontTx/>
              <a:buChar char="-"/>
            </a:pPr>
            <a:r>
              <a:rPr lang="ru-RU" sz="1100" dirty="0">
                <a:solidFill>
                  <a:schemeClr val="tx1"/>
                </a:solidFill>
              </a:rPr>
              <a:t> ежемесячна денежная выплата, в случае рождения 3 ребенка или последующих детей до достижения ребенком возраста 3 лет;</a:t>
            </a:r>
          </a:p>
          <a:p>
            <a:pPr marL="171450" indent="-171450" algn="just">
              <a:buFontTx/>
              <a:buChar char="-"/>
            </a:pPr>
            <a:r>
              <a:rPr lang="ru-RU" sz="1100" dirty="0">
                <a:solidFill>
                  <a:schemeClr val="tx1"/>
                </a:solidFill>
              </a:rPr>
              <a:t>ежемесячное социальное пособие гражданам имеющих детей;</a:t>
            </a:r>
          </a:p>
          <a:p>
            <a:pPr marL="171450" indent="-171450" algn="just">
              <a:buFontTx/>
              <a:buChar char="-"/>
            </a:pPr>
            <a:r>
              <a:rPr lang="ru-RU" sz="1100" dirty="0">
                <a:solidFill>
                  <a:schemeClr val="tx1"/>
                </a:solidFill>
              </a:rPr>
              <a:t>компенсация части родительской платы за содержание детей в дошкольных образовательных учреждениях;</a:t>
            </a:r>
          </a:p>
          <a:p>
            <a:pPr marL="171450" indent="-171450" algn="just">
              <a:buFontTx/>
              <a:buChar char="-"/>
            </a:pPr>
            <a:r>
              <a:rPr lang="ru-RU" sz="1100" dirty="0">
                <a:solidFill>
                  <a:schemeClr val="tx1"/>
                </a:solidFill>
              </a:rPr>
              <a:t>содержание ребенка в семье опекуна и приемной семье;</a:t>
            </a:r>
          </a:p>
          <a:p>
            <a:pPr marL="171450" indent="-171450" algn="just">
              <a:buFontTx/>
              <a:buChar char="-"/>
            </a:pPr>
            <a:r>
              <a:rPr lang="ru-RU" sz="1100" dirty="0">
                <a:solidFill>
                  <a:schemeClr val="tx1"/>
                </a:solidFill>
              </a:rPr>
              <a:t>организация и оздоровление детей</a:t>
            </a:r>
            <a:r>
              <a:rPr lang="ru-RU" sz="1100" dirty="0" smtClean="0">
                <a:solidFill>
                  <a:schemeClr val="tx1"/>
                </a:solidFill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100" dirty="0">
                <a:solidFill>
                  <a:schemeClr val="tx1"/>
                </a:solidFill>
              </a:rPr>
              <a:t>на выплату пенсии за выслугу лет, замещавшим  муниципальные должности  и муниципальной службы в АЗМР;</a:t>
            </a:r>
          </a:p>
          <a:p>
            <a:pPr marL="171450" indent="-171450" algn="just">
              <a:buFontTx/>
              <a:buChar char="-"/>
            </a:pPr>
            <a:r>
              <a:rPr lang="ru-RU" sz="1100" dirty="0">
                <a:solidFill>
                  <a:schemeClr val="tx1"/>
                </a:solidFill>
              </a:rPr>
              <a:t>материальная помощь гражданам оказавшимся в трудной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     жизненной ситуации;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-    проведение тематических и праздничных мероприятий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-   </a:t>
            </a:r>
            <a:r>
              <a:rPr lang="ru-RU" sz="1100" dirty="0" smtClean="0">
                <a:solidFill>
                  <a:schemeClr val="tx1"/>
                </a:solidFill>
              </a:rPr>
              <a:t>другие </a:t>
            </a:r>
            <a:r>
              <a:rPr lang="ru-RU" sz="1100" dirty="0">
                <a:solidFill>
                  <a:schemeClr val="tx1"/>
                </a:solidFill>
              </a:rPr>
              <a:t>вопросы в области социальной политики </a:t>
            </a:r>
            <a:r>
              <a:rPr lang="ru-RU" sz="1100" dirty="0" smtClean="0">
                <a:solidFill>
                  <a:schemeClr val="tx1"/>
                </a:solidFill>
              </a:rPr>
              <a:t>(содержание управления труда и </a:t>
            </a:r>
            <a:r>
              <a:rPr lang="ru-RU" sz="1100" dirty="0" err="1" smtClean="0">
                <a:solidFill>
                  <a:schemeClr val="tx1"/>
                </a:solidFill>
              </a:rPr>
              <a:t>соцразвития</a:t>
            </a:r>
            <a:r>
              <a:rPr lang="ru-RU" sz="1100" dirty="0" smtClean="0">
                <a:solidFill>
                  <a:schemeClr val="tx1"/>
                </a:solidFill>
              </a:rPr>
              <a:t>)</a:t>
            </a:r>
            <a:endParaRPr lang="ru-RU" sz="1400" dirty="0" smtClean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484386" y="116632"/>
            <a:ext cx="4327974" cy="830997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Расходы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                              на социальную политику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699792" y="447055"/>
            <a:ext cx="6120680" cy="461665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Расходы на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физическую культуру и спорт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" name="Рисунок 4" descr="спорт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016"/>
            <a:ext cx="2463602" cy="213285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/>
        </p:spPr>
      </p:pic>
      <p:sp>
        <p:nvSpPr>
          <p:cNvPr id="6" name="Прямоугольник 5"/>
          <p:cNvSpPr/>
          <p:nvPr/>
        </p:nvSpPr>
        <p:spPr>
          <a:xfrm>
            <a:off x="3059832" y="1218818"/>
            <a:ext cx="5256584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муниципального района на 2017 год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данному разделу включены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расходы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сумме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1952,4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тыс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руб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graphicFrame>
        <p:nvGraphicFramePr>
          <p:cNvPr id="7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104054"/>
              </p:ext>
            </p:extLst>
          </p:nvPr>
        </p:nvGraphicFramePr>
        <p:xfrm>
          <a:off x="5292080" y="2420888"/>
          <a:ext cx="3628819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536" y="2625874"/>
            <a:ext cx="4320480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/>
              <a:t>В данном разделе предусмотрены расходы:</a:t>
            </a:r>
          </a:p>
          <a:p>
            <a:pPr algn="ctr"/>
            <a:endParaRPr lang="ru-RU" sz="1400" dirty="0"/>
          </a:p>
          <a:p>
            <a:pPr marL="265113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Муниципальная программа «Развитие физической культуры и спорта в ЗМР» 350 тыс. руб.;</a:t>
            </a:r>
          </a:p>
          <a:p>
            <a:pPr marL="265113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Муниципальная программа «Противодействие коррупции в ЗМР»  50 тыс. руб.;</a:t>
            </a:r>
          </a:p>
          <a:p>
            <a:pPr marL="265113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Муниципальная программа «Профилактика преступлений  и иных правонарушений в ЗМР» 400 тыс. руб.;</a:t>
            </a:r>
          </a:p>
          <a:p>
            <a:pPr marL="265113">
              <a:buFontTx/>
              <a:buChar char="-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Муниципальная программа «Профилактика терроризма и экстремизма в ЗМР»  140 тыс. руб.;</a:t>
            </a:r>
          </a:p>
          <a:p>
            <a:pPr marL="265113">
              <a:buFontTx/>
              <a:buChar char="-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Содержание отдела по физической культуре, спорту, туризму и молодежной политике администрации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Зеленчукского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муниципального района  1012,4 тыс. руб. 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35034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52130"/>
            <a:ext cx="5040560" cy="508918"/>
          </a:xfr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Безвозмездные поступления</a:t>
            </a:r>
            <a:endParaRPr lang="ru-RU" sz="2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635300"/>
              </p:ext>
            </p:extLst>
          </p:nvPr>
        </p:nvGraphicFramePr>
        <p:xfrm>
          <a:off x="1115616" y="3933056"/>
          <a:ext cx="727280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/>
          <p:cNvSpPr/>
          <p:nvPr/>
        </p:nvSpPr>
        <p:spPr>
          <a:xfrm>
            <a:off x="4139952" y="4941168"/>
            <a:ext cx="1224136" cy="6480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650821,7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тыс. руб.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23728" y="116632"/>
            <a:ext cx="5040560" cy="4320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Межбюджетные трансферты</a:t>
            </a:r>
            <a:endParaRPr lang="ru-RU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055321"/>
              </p:ext>
            </p:extLst>
          </p:nvPr>
        </p:nvGraphicFramePr>
        <p:xfrm>
          <a:off x="1547664" y="692696"/>
          <a:ext cx="6408712" cy="228790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011942"/>
                <a:gridCol w="1396770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 2017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5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Раздел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«Межбюджетные трансферты общего характера бюджетам субъектов Российской Федерации и муниципальных образований », всего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 том числе: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36469,1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515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Дотации </a:t>
                      </a: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 выравнивание бюджетной обеспеченности субъектов Российской Федерации и муниципальных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образований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из них:             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-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средства республиканского </a:t>
                      </a: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бюджета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-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средства местного </a:t>
                      </a: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бюджета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32412,9</a:t>
                      </a: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30578,2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20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Иные дотации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3196,2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86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Прочие межбюджетные трансферты общего характера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860,0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1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01216" y="44624"/>
            <a:ext cx="8075240" cy="79208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Структура районного бюджета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 «программному» принципу планирования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2744" y="1556792"/>
            <a:ext cx="8419736" cy="7920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Программные и непрограммные расходы на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выполнение собственных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полномочий в 2017 году</a:t>
            </a: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3028950" y="2430986"/>
            <a:ext cx="514724" cy="329176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7238808" y="2896598"/>
            <a:ext cx="1311692" cy="329176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81989" y="3804901"/>
            <a:ext cx="1954507" cy="2432411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Непрограммные расходы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30103,2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тыс. руб. </a:t>
            </a:r>
            <a:r>
              <a:rPr lang="ru-RU" sz="1050" b="1" dirty="0">
                <a:solidFill>
                  <a:schemeClr val="tx1"/>
                </a:solidFill>
              </a:rPr>
              <a:t>(Содержание представительного органа, контрольно-счетного органа, субсидия автотранспортному предприятию по перевозке граждан, исковые требования по решению суда)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909512"/>
            <a:ext cx="4608512" cy="95153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Программные расходы </a:t>
            </a:r>
          </a:p>
          <a:p>
            <a:pPr algn="ctr"/>
            <a:r>
              <a:rPr lang="ru-RU" sz="1400" b="1" dirty="0"/>
              <a:t>(по муниципальным программам</a:t>
            </a:r>
            <a:r>
              <a:rPr lang="ru-RU" sz="1400" b="1" dirty="0" smtClean="0"/>
              <a:t>)</a:t>
            </a:r>
            <a:r>
              <a:rPr lang="ru-RU" sz="1400" dirty="0"/>
              <a:t> </a:t>
            </a:r>
            <a:endParaRPr lang="ru-RU" sz="1400" dirty="0" smtClean="0"/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213346,4</a:t>
            </a:r>
            <a:r>
              <a:rPr lang="ru-RU" sz="1500" b="1" dirty="0" smtClean="0"/>
              <a:t> </a:t>
            </a:r>
            <a:r>
              <a:rPr lang="ru-RU" sz="1500" b="1" dirty="0"/>
              <a:t>тыс. руб.</a:t>
            </a:r>
            <a:endParaRPr lang="ru-RU" sz="15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73682" y="4428728"/>
            <a:ext cx="1234422" cy="173657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Управление муниципальными финансами 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200" b="1" dirty="0" smtClean="0"/>
              <a:t>2</a:t>
            </a:r>
            <a:r>
              <a:rPr lang="ru-RU" sz="1200" dirty="0" smtClean="0"/>
              <a:t> программ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91680" y="4420344"/>
            <a:ext cx="1152128" cy="1744960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Поддержка отраслей экономики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/>
              <a:t>программ</a:t>
            </a:r>
            <a:endParaRPr lang="ru-RU" sz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4420344"/>
            <a:ext cx="1224136" cy="1744960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Социальной-культурной  направлен-</a:t>
            </a:r>
            <a:r>
              <a:rPr lang="ru-RU" sz="1200" dirty="0" err="1" smtClean="0"/>
              <a:t>ности</a:t>
            </a:r>
            <a:endParaRPr lang="ru-RU" sz="1200" dirty="0" smtClean="0"/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6</a:t>
            </a:r>
            <a:r>
              <a:rPr lang="ru-RU" sz="1200" dirty="0" smtClean="0"/>
              <a:t> программ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52120" y="4428728"/>
            <a:ext cx="1209490" cy="173657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Общего характера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7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/>
              <a:t>программ</a:t>
            </a:r>
          </a:p>
          <a:p>
            <a:pPr algn="ctr"/>
            <a:endParaRPr lang="ru-RU" sz="1200" dirty="0"/>
          </a:p>
        </p:txBody>
      </p:sp>
      <p:sp>
        <p:nvSpPr>
          <p:cNvPr id="17" name="Штриховая стрелка вправо 16"/>
          <p:cNvSpPr/>
          <p:nvPr/>
        </p:nvSpPr>
        <p:spPr>
          <a:xfrm rot="5400000">
            <a:off x="3227160" y="4059069"/>
            <a:ext cx="447480" cy="164589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5400000">
            <a:off x="2054291" y="4059069"/>
            <a:ext cx="447480" cy="164589"/>
          </a:xfrm>
          <a:prstGeom prst="stripedRightArrow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гнутая влево стрелка 18"/>
          <p:cNvSpPr/>
          <p:nvPr/>
        </p:nvSpPr>
        <p:spPr>
          <a:xfrm rot="1902747">
            <a:off x="348455" y="3185261"/>
            <a:ext cx="360640" cy="1172592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rot="19028757">
            <a:off x="5945627" y="3144512"/>
            <a:ext cx="438102" cy="1236645"/>
          </a:xfrm>
          <a:prstGeom prst="curved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96866" y="4415254"/>
            <a:ext cx="1194521" cy="1750050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 безопасных условий </a:t>
            </a:r>
            <a:r>
              <a:rPr lang="ru-RU" sz="1200" dirty="0" err="1" smtClean="0"/>
              <a:t>жизне</a:t>
            </a:r>
            <a:r>
              <a:rPr lang="ru-RU" sz="1200" dirty="0" smtClean="0"/>
              <a:t>-деятельности  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3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/>
              <a:t>программ</a:t>
            </a:r>
            <a:endParaRPr lang="ru-RU" sz="1200" dirty="0"/>
          </a:p>
        </p:txBody>
      </p:sp>
      <p:sp>
        <p:nvSpPr>
          <p:cNvPr id="23" name="Штриховая стрелка вправо 22"/>
          <p:cNvSpPr/>
          <p:nvPr/>
        </p:nvSpPr>
        <p:spPr>
          <a:xfrm rot="5400000">
            <a:off x="4646965" y="4059069"/>
            <a:ext cx="447480" cy="164589"/>
          </a:xfrm>
          <a:prstGeom prst="stripedRightArrow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4"/>
          <p:cNvSpPr txBox="1">
            <a:spLocks noChangeArrowheads="1"/>
          </p:cNvSpPr>
          <p:nvPr/>
        </p:nvSpPr>
        <p:spPr bwMode="auto">
          <a:xfrm>
            <a:off x="3995936" y="406986"/>
            <a:ext cx="4896544" cy="861774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5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Применение принципов            программного планирования</a:t>
            </a: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248235"/>
              </p:ext>
            </p:extLst>
          </p:nvPr>
        </p:nvGraphicFramePr>
        <p:xfrm>
          <a:off x="5292080" y="2996952"/>
          <a:ext cx="360040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2276872"/>
            <a:ext cx="53285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Основная цель программного бюджета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повышение результативности бюджетных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расходов. Преимуществом программного бюджета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является  распределение расходов не по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ведомственному принципу, а по программам.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Муниципальная программа имеет цель,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задачи и показатели эффективности, которые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отражают степень их достижения (решения),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то есть действия и бюджетные средства направлены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 достижение заданного результата.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этом значение показателей является индикатором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 данному направлению деятельности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и сигнализирует о плохом или хорошем результате,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необходимости принятия новых решений.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Программный бюджет позволит обеспечить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повышение прозрачности и понятности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бюджетных расходов не только для специалистов,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а для широкого круга лиц.</a:t>
            </a:r>
          </a:p>
        </p:txBody>
      </p:sp>
      <p:pic>
        <p:nvPicPr>
          <p:cNvPr id="7" name="Рисунок 6" descr="https://im2-tub-ru.yandex.net/i?id=a4a57a1e067853ff7bb3369f479730c1&amp;n=33&amp;h=190&amp;w=349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7" y="72009"/>
            <a:ext cx="3460377" cy="22768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5292080" y="2119789"/>
            <a:ext cx="36004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Структура расходов                                      программного планирования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8583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332712"/>
              </p:ext>
            </p:extLst>
          </p:nvPr>
        </p:nvGraphicFramePr>
        <p:xfrm>
          <a:off x="467544" y="1425165"/>
          <a:ext cx="8147985" cy="529556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{22838BEF-8BB2-4498-84A7-C5851F593DF1}</a:tableStyleId>
              </a:tblPr>
              <a:tblGrid>
                <a:gridCol w="6717238"/>
                <a:gridCol w="1430747"/>
              </a:tblGrid>
              <a:tr h="498240"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</a:rPr>
                        <a:t>Наименование программы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rgbClr val="AC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lang="ru-RU" sz="1400" dirty="0" smtClean="0"/>
                        <a:t>тыс. руб.)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anchor="ctr">
                    <a:solidFill>
                      <a:srgbClr val="ACD8E6"/>
                    </a:solidFill>
                  </a:tcPr>
                </a:tc>
              </a:tr>
              <a:tr h="4718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ВСЕГО расходов по программам: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в том числе:</a:t>
                      </a:r>
                      <a:endParaRPr lang="ru-RU" sz="1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247120,8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3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1.</a:t>
                      </a:r>
                      <a:r>
                        <a:rPr lang="ru-RU" sz="1200" dirty="0" smtClean="0">
                          <a:effectLst/>
                        </a:rPr>
                        <a:t> Муниципальная </a:t>
                      </a:r>
                      <a:r>
                        <a:rPr lang="ru-RU" sz="1200" dirty="0">
                          <a:effectLst/>
                        </a:rPr>
                        <a:t>программа «Развитие муниципальной системы образования </a:t>
                      </a:r>
                      <a:r>
                        <a:rPr lang="ru-RU" sz="1200" dirty="0" err="1">
                          <a:effectLst/>
                        </a:rPr>
                        <a:t>Зеленчукского</a:t>
                      </a:r>
                      <a:r>
                        <a:rPr lang="ru-RU" sz="1200" dirty="0">
                          <a:effectLst/>
                        </a:rPr>
                        <a:t> муниципального района на 2017-2020 годы»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102302,3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1.1.Муниципальная </a:t>
                      </a:r>
                      <a:r>
                        <a:rPr lang="ru-RU" sz="1200" dirty="0">
                          <a:effectLst/>
                        </a:rPr>
                        <a:t>подпрограмма «Одаренные дети» 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8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1.2.Муниципальная </a:t>
                      </a:r>
                      <a:r>
                        <a:rPr lang="ru-RU" sz="1200" dirty="0">
                          <a:effectLst/>
                        </a:rPr>
                        <a:t>подпрограмма «Развитие дошкольного образования »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27772,6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7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1.3.Муниципальная  </a:t>
                      </a:r>
                      <a:r>
                        <a:rPr lang="ru-RU" sz="1200" dirty="0">
                          <a:effectLst/>
                        </a:rPr>
                        <a:t>подпрограмма «Развитие системы отдыха и оздоровления детей»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724,5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1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1.4.Муниципальная </a:t>
                      </a:r>
                      <a:r>
                        <a:rPr lang="ru-RU" sz="1200" dirty="0">
                          <a:effectLst/>
                        </a:rPr>
                        <a:t>подпрограмма «Развитие общего образования »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42595,4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7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1.5.Муниципальная </a:t>
                      </a:r>
                      <a:r>
                        <a:rPr lang="ru-RU" sz="1200" dirty="0">
                          <a:effectLst/>
                        </a:rPr>
                        <a:t>подпрограмма «Развитие дополнительного образования детей »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19606,2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1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1.6.Муниципальная </a:t>
                      </a:r>
                      <a:r>
                        <a:rPr lang="ru-RU" sz="1200" dirty="0">
                          <a:effectLst/>
                        </a:rPr>
                        <a:t>подпрограмма «Другие вопросы образования »</a:t>
                      </a:r>
                      <a:endParaRPr lang="ru-RU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6095</a:t>
                      </a:r>
                      <a:endParaRPr lang="ru-RU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1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1.7.Муниципальная </a:t>
                      </a:r>
                      <a:r>
                        <a:rPr lang="ru-RU" sz="1200" dirty="0">
                          <a:effectLst/>
                        </a:rPr>
                        <a:t>подпрограмма «Комплексная безопасность образовательных учреждений»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3195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1.8.Муниципальная </a:t>
                      </a:r>
                      <a:r>
                        <a:rPr lang="ru-RU" sz="1200" dirty="0">
                          <a:effectLst/>
                        </a:rPr>
                        <a:t>подпрограмма «Обеспечение реализации муниципальной программы и прочие мероприятия »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2213,6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2. </a:t>
                      </a:r>
                      <a:r>
                        <a:rPr lang="ru-RU" sz="1200" dirty="0" smtClean="0">
                          <a:effectLst/>
                        </a:rPr>
                        <a:t>Муниципальная </a:t>
                      </a:r>
                      <a:r>
                        <a:rPr lang="ru-RU" sz="1200" dirty="0">
                          <a:effectLst/>
                        </a:rPr>
                        <a:t>программа «Развитие культуры </a:t>
                      </a:r>
                      <a:r>
                        <a:rPr lang="ru-RU" sz="1200" dirty="0" err="1">
                          <a:effectLst/>
                        </a:rPr>
                        <a:t>Зеленчукского</a:t>
                      </a:r>
                      <a:r>
                        <a:rPr lang="ru-RU" sz="1200" dirty="0">
                          <a:effectLst/>
                        </a:rPr>
                        <a:t> муниципального района на 2016-2018 годы»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55281,7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3. </a:t>
                      </a:r>
                      <a:r>
                        <a:rPr lang="ru-RU" sz="1200" dirty="0" smtClean="0">
                          <a:effectLst/>
                        </a:rPr>
                        <a:t>Муниципальная </a:t>
                      </a:r>
                      <a:r>
                        <a:rPr lang="ru-RU" sz="1200" dirty="0">
                          <a:effectLst/>
                        </a:rPr>
                        <a:t>программа «Развитие здравоохранения </a:t>
                      </a:r>
                      <a:r>
                        <a:rPr lang="ru-RU" sz="1200" dirty="0" err="1">
                          <a:effectLst/>
                        </a:rPr>
                        <a:t>Зеленчукского</a:t>
                      </a:r>
                      <a:r>
                        <a:rPr lang="ru-RU" sz="1200" dirty="0">
                          <a:effectLst/>
                        </a:rPr>
                        <a:t> муниципального района на 2016-2018 годы»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188640"/>
            <a:ext cx="6912768" cy="79208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Перечень муниципальных программ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на 2017 год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460799"/>
              </p:ext>
            </p:extLst>
          </p:nvPr>
        </p:nvGraphicFramePr>
        <p:xfrm>
          <a:off x="539552" y="235745"/>
          <a:ext cx="8136904" cy="636160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{22838BEF-8BB2-4498-84A7-C5851F593DF1}</a:tableStyleId>
              </a:tblPr>
              <a:tblGrid>
                <a:gridCol w="6708102"/>
                <a:gridCol w="1428802"/>
              </a:tblGrid>
              <a:tr h="4477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4. </a:t>
                      </a:r>
                      <a:r>
                        <a:rPr lang="ru-RU" sz="1200" b="0" dirty="0" smtClean="0">
                          <a:effectLst/>
                        </a:rPr>
                        <a:t>Муниципальная </a:t>
                      </a:r>
                      <a:r>
                        <a:rPr lang="ru-RU" sz="1200" b="0" dirty="0">
                          <a:effectLst/>
                        </a:rPr>
                        <a:t>программа «Социальная поддержка населения в  </a:t>
                      </a:r>
                      <a:r>
                        <a:rPr lang="ru-RU" sz="1200" b="0" dirty="0" err="1">
                          <a:effectLst/>
                        </a:rPr>
                        <a:t>Зеленчукском</a:t>
                      </a:r>
                      <a:r>
                        <a:rPr lang="ru-RU" sz="1200" b="0" dirty="0">
                          <a:effectLst/>
                        </a:rPr>
                        <a:t> муниципальном  районе  на 2017-2019 годы »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13723,7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7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4.1. Муниципальная </a:t>
                      </a:r>
                      <a:r>
                        <a:rPr lang="ru-RU" sz="1200" dirty="0">
                          <a:effectLst/>
                        </a:rPr>
                        <a:t>подпрограмма «Материальная помощь гражданам, оказавшимся в трудной жизненной ситуации»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4.2. Муниципальная </a:t>
                      </a:r>
                      <a:r>
                        <a:rPr lang="ru-RU" sz="1200" dirty="0">
                          <a:effectLst/>
                        </a:rPr>
                        <a:t>подпрограмма «Выплата пенсии за выслугу лет лицам, замещавшим муниципальные должности и должности муниципальной службы в администрации </a:t>
                      </a:r>
                      <a:r>
                        <a:rPr lang="ru-RU" sz="1200" dirty="0" err="1">
                          <a:effectLst/>
                        </a:rPr>
                        <a:t>Зеленчукского</a:t>
                      </a:r>
                      <a:r>
                        <a:rPr lang="ru-RU" sz="1200" dirty="0">
                          <a:effectLst/>
                        </a:rPr>
                        <a:t> муниципального района»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2492,4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7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4.3. Муниципальная </a:t>
                      </a:r>
                      <a:r>
                        <a:rPr lang="ru-RU" sz="1200" dirty="0">
                          <a:effectLst/>
                        </a:rPr>
                        <a:t>подпрограмма «Проведение тематических и праздничных мероприятий, чествование юбиляров и долгожителей»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4.4. Муниципальная </a:t>
                      </a:r>
                      <a:r>
                        <a:rPr lang="ru-RU" sz="1200" dirty="0">
                          <a:effectLst/>
                        </a:rPr>
                        <a:t>подпрограмма «Обеспечение условий реализации муниципальной целевой программы «Социальная поддержка населения в </a:t>
                      </a:r>
                      <a:r>
                        <a:rPr lang="ru-RU" sz="1200" dirty="0" err="1">
                          <a:effectLst/>
                        </a:rPr>
                        <a:t>Зеленчукском</a:t>
                      </a:r>
                      <a:r>
                        <a:rPr lang="ru-RU" sz="1200" dirty="0">
                          <a:effectLst/>
                        </a:rPr>
                        <a:t> муниципальном районе на 2017-2019 годы»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10881,3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5. </a:t>
                      </a:r>
                      <a:r>
                        <a:rPr lang="ru-RU" sz="1200" b="0" dirty="0" smtClean="0">
                          <a:effectLst/>
                        </a:rPr>
                        <a:t>Муниципальная </a:t>
                      </a:r>
                      <a:r>
                        <a:rPr lang="ru-RU" sz="1200" b="0" dirty="0">
                          <a:effectLst/>
                        </a:rPr>
                        <a:t>программа «Социальная поддержка пожилых граждан  на 2016-2018 годы  в  </a:t>
                      </a:r>
                      <a:r>
                        <a:rPr lang="ru-RU" sz="1200" b="0" dirty="0" err="1">
                          <a:effectLst/>
                        </a:rPr>
                        <a:t>Зеленчукском</a:t>
                      </a:r>
                      <a:r>
                        <a:rPr lang="ru-RU" sz="1200" b="0" dirty="0">
                          <a:effectLst/>
                        </a:rPr>
                        <a:t> муниципальном  районе»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110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6. </a:t>
                      </a:r>
                      <a:r>
                        <a:rPr lang="ru-RU" sz="1200" dirty="0" smtClean="0">
                          <a:effectLst/>
                        </a:rPr>
                        <a:t>Муниципальная </a:t>
                      </a:r>
                      <a:r>
                        <a:rPr lang="ru-RU" sz="1200" dirty="0">
                          <a:effectLst/>
                        </a:rPr>
                        <a:t>программа «Доступная среда </a:t>
                      </a:r>
                      <a:r>
                        <a:rPr lang="ru-RU" sz="1200" dirty="0" err="1">
                          <a:effectLst/>
                        </a:rPr>
                        <a:t>Зеленчукского</a:t>
                      </a:r>
                      <a:r>
                        <a:rPr lang="ru-RU" sz="1200" dirty="0">
                          <a:effectLst/>
                        </a:rPr>
                        <a:t> муниципального района на 2016-2018 годы»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7. </a:t>
                      </a:r>
                      <a:r>
                        <a:rPr lang="ru-RU" sz="1200" dirty="0" smtClean="0">
                          <a:effectLst/>
                        </a:rPr>
                        <a:t>Муниципальная </a:t>
                      </a:r>
                      <a:r>
                        <a:rPr lang="ru-RU" sz="1200" dirty="0">
                          <a:effectLst/>
                        </a:rPr>
                        <a:t>программа «Развитие физической культуры и спорта в </a:t>
                      </a:r>
                      <a:r>
                        <a:rPr lang="ru-RU" sz="1200" dirty="0" err="1">
                          <a:effectLst/>
                        </a:rPr>
                        <a:t>Зеленчукском</a:t>
                      </a:r>
                      <a:r>
                        <a:rPr lang="ru-RU" sz="1200" dirty="0">
                          <a:effectLst/>
                        </a:rPr>
                        <a:t> муниципальном районе на 2017-2019 годы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8.</a:t>
                      </a:r>
                      <a:r>
                        <a:rPr lang="ru-RU" sz="1200" dirty="0" smtClean="0">
                          <a:effectLst/>
                        </a:rPr>
                        <a:t> Муниципальная  </a:t>
                      </a:r>
                      <a:r>
                        <a:rPr lang="ru-RU" sz="1200" dirty="0">
                          <a:effectLst/>
                        </a:rPr>
                        <a:t>программа «Молодежная политика  </a:t>
                      </a:r>
                      <a:r>
                        <a:rPr lang="ru-RU" sz="1200" dirty="0" err="1">
                          <a:effectLst/>
                        </a:rPr>
                        <a:t>Зеленчукского</a:t>
                      </a:r>
                      <a:r>
                        <a:rPr lang="ru-RU" sz="1200" dirty="0">
                          <a:effectLst/>
                        </a:rPr>
                        <a:t> муниципального района  на 2017-2019 годы»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9.</a:t>
                      </a:r>
                      <a:r>
                        <a:rPr lang="ru-RU" sz="1200" dirty="0" smtClean="0">
                          <a:effectLst/>
                        </a:rPr>
                        <a:t> Муниципальная </a:t>
                      </a:r>
                      <a:r>
                        <a:rPr lang="ru-RU" sz="1200" dirty="0">
                          <a:effectLst/>
                        </a:rPr>
                        <a:t>программа «Обеспечение жильем молодых семей в </a:t>
                      </a:r>
                      <a:r>
                        <a:rPr lang="ru-RU" sz="1200" dirty="0" err="1">
                          <a:effectLst/>
                        </a:rPr>
                        <a:t>Зеленчукском</a:t>
                      </a:r>
                      <a:r>
                        <a:rPr lang="ru-RU" sz="1200" dirty="0">
                          <a:effectLst/>
                        </a:rPr>
                        <a:t> муниципальном районе на 2016-2018 годы» 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1244,8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10.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Муниципальная </a:t>
                      </a:r>
                      <a:r>
                        <a:rPr lang="ru-RU" sz="1200" dirty="0">
                          <a:effectLst/>
                        </a:rPr>
                        <a:t>программа «Содействие занятости несовершеннолетних граждан </a:t>
                      </a:r>
                      <a:r>
                        <a:rPr lang="ru-RU" sz="1200" dirty="0" err="1">
                          <a:effectLst/>
                        </a:rPr>
                        <a:t>Зеленчукского</a:t>
                      </a:r>
                      <a:r>
                        <a:rPr lang="ru-RU" sz="1200" dirty="0">
                          <a:effectLst/>
                        </a:rPr>
                        <a:t> муниципального района на 2017-2019 годы»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11. </a:t>
                      </a:r>
                      <a:r>
                        <a:rPr lang="ru-RU" sz="1200" dirty="0" smtClean="0">
                          <a:effectLst/>
                        </a:rPr>
                        <a:t>Муниципальная </a:t>
                      </a:r>
                      <a:r>
                        <a:rPr lang="ru-RU" sz="1200" dirty="0">
                          <a:effectLst/>
                        </a:rPr>
                        <a:t>подпрограмма «Профилактика терроризма и экстремизма в </a:t>
                      </a:r>
                      <a:r>
                        <a:rPr lang="ru-RU" sz="1200" dirty="0" err="1">
                          <a:effectLst/>
                        </a:rPr>
                        <a:t>Зеленчукском</a:t>
                      </a:r>
                      <a:r>
                        <a:rPr lang="ru-RU" sz="1200" dirty="0">
                          <a:effectLst/>
                        </a:rPr>
                        <a:t> муниципальном районе на </a:t>
                      </a:r>
                      <a:r>
                        <a:rPr lang="ru-RU" sz="1200" dirty="0" smtClean="0">
                          <a:effectLst/>
                        </a:rPr>
                        <a:t>2017-2019 годы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7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226388"/>
              </p:ext>
            </p:extLst>
          </p:nvPr>
        </p:nvGraphicFramePr>
        <p:xfrm>
          <a:off x="539552" y="188640"/>
          <a:ext cx="8064896" cy="640871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{22838BEF-8BB2-4498-84A7-C5851F593DF1}</a:tableStyleId>
              </a:tblPr>
              <a:tblGrid>
                <a:gridCol w="6648739"/>
                <a:gridCol w="1416157"/>
              </a:tblGrid>
              <a:tr h="534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12.</a:t>
                      </a:r>
                      <a:r>
                        <a:rPr lang="ru-RU" sz="1200" b="0" dirty="0" smtClean="0">
                          <a:effectLst/>
                        </a:rPr>
                        <a:t> Муниципальная </a:t>
                      </a:r>
                      <a:r>
                        <a:rPr lang="ru-RU" sz="1200" b="0" dirty="0">
                          <a:effectLst/>
                        </a:rPr>
                        <a:t>подпрограмма «Противодействие коррупции в  </a:t>
                      </a:r>
                      <a:r>
                        <a:rPr lang="ru-RU" sz="1200" b="0" dirty="0" err="1">
                          <a:effectLst/>
                        </a:rPr>
                        <a:t>Зеленчукском</a:t>
                      </a:r>
                      <a:r>
                        <a:rPr lang="ru-RU" sz="1200" b="0" dirty="0">
                          <a:effectLst/>
                        </a:rPr>
                        <a:t> муниципальном районе  на 2017-2019 годы»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50</a:t>
                      </a:r>
                      <a:endParaRPr lang="ru-RU" sz="11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13.</a:t>
                      </a:r>
                      <a:r>
                        <a:rPr lang="ru-RU" sz="1200" b="0" dirty="0" smtClean="0">
                          <a:effectLst/>
                        </a:rPr>
                        <a:t>Муниципальная </a:t>
                      </a:r>
                      <a:r>
                        <a:rPr lang="ru-RU" sz="1200" b="0" dirty="0">
                          <a:effectLst/>
                        </a:rPr>
                        <a:t>подпрограмма «Профилактика преступлений и иных правонарушений на территории </a:t>
                      </a:r>
                      <a:r>
                        <a:rPr lang="ru-RU" sz="1200" b="0" dirty="0" err="1">
                          <a:effectLst/>
                        </a:rPr>
                        <a:t>Зеленчукского</a:t>
                      </a:r>
                      <a:r>
                        <a:rPr lang="ru-RU" sz="1200" b="0" dirty="0">
                          <a:effectLst/>
                        </a:rPr>
                        <a:t> муниципального района   на 2017-2019 годы» 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400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6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14.</a:t>
                      </a:r>
                      <a:r>
                        <a:rPr lang="ru-RU" sz="1200" b="0" dirty="0" smtClean="0">
                          <a:effectLst/>
                        </a:rPr>
                        <a:t>Муниципальная </a:t>
                      </a:r>
                      <a:r>
                        <a:rPr lang="ru-RU" sz="1200" b="0" dirty="0">
                          <a:effectLst/>
                        </a:rPr>
                        <a:t>программа «Профилактика употребления наркотических средств, психотропных веществ и их </a:t>
                      </a:r>
                      <a:r>
                        <a:rPr lang="ru-RU" sz="1200" b="0" dirty="0" err="1">
                          <a:effectLst/>
                        </a:rPr>
                        <a:t>прекурсоров</a:t>
                      </a:r>
                      <a:r>
                        <a:rPr lang="ru-RU" sz="1200" b="0" dirty="0">
                          <a:effectLst/>
                        </a:rPr>
                        <a:t> подростками и молодежью в </a:t>
                      </a:r>
                      <a:r>
                        <a:rPr lang="ru-RU" sz="1200" b="0" dirty="0" err="1">
                          <a:effectLst/>
                        </a:rPr>
                        <a:t>Зеленчукском</a:t>
                      </a:r>
                      <a:r>
                        <a:rPr lang="ru-RU" sz="1200" b="0" dirty="0">
                          <a:effectLst/>
                        </a:rPr>
                        <a:t> муниципальном районе  на </a:t>
                      </a:r>
                      <a:r>
                        <a:rPr lang="ru-RU" sz="1200" b="0" dirty="0" smtClean="0">
                          <a:effectLst/>
                        </a:rPr>
                        <a:t> 2017-2019 </a:t>
                      </a:r>
                      <a:r>
                        <a:rPr lang="ru-RU" sz="1200" b="0" dirty="0">
                          <a:effectLst/>
                        </a:rPr>
                        <a:t>годы»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38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15.</a:t>
                      </a:r>
                      <a:r>
                        <a:rPr lang="ru-RU" sz="1200" b="0" dirty="0" smtClean="0">
                          <a:effectLst/>
                        </a:rPr>
                        <a:t>Муниципальная </a:t>
                      </a:r>
                      <a:r>
                        <a:rPr lang="ru-RU" sz="1200" b="0" dirty="0">
                          <a:effectLst/>
                        </a:rPr>
                        <a:t>программа «Развитие малого и среднего предпринимательства в  </a:t>
                      </a:r>
                      <a:r>
                        <a:rPr lang="ru-RU" sz="1200" b="0" dirty="0" err="1">
                          <a:effectLst/>
                        </a:rPr>
                        <a:t>Зеленчукском</a:t>
                      </a:r>
                      <a:r>
                        <a:rPr lang="ru-RU" sz="1200" b="0" dirty="0">
                          <a:effectLst/>
                        </a:rPr>
                        <a:t> муниципальном районе на 2016-2018 годы»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30</a:t>
                      </a:r>
                      <a:endParaRPr lang="ru-RU" sz="11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16.</a:t>
                      </a:r>
                      <a:r>
                        <a:rPr lang="ru-RU" sz="1200" dirty="0" smtClean="0">
                          <a:effectLst/>
                        </a:rPr>
                        <a:t> Муниципальная </a:t>
                      </a:r>
                      <a:r>
                        <a:rPr lang="ru-RU" sz="1200" dirty="0">
                          <a:effectLst/>
                        </a:rPr>
                        <a:t>программа «Устойчивое развитие сельских территорий </a:t>
                      </a:r>
                      <a:r>
                        <a:rPr lang="ru-RU" sz="1200" dirty="0" err="1">
                          <a:effectLst/>
                        </a:rPr>
                        <a:t>Зеленчукского</a:t>
                      </a:r>
                      <a:r>
                        <a:rPr lang="ru-RU" sz="1200" dirty="0">
                          <a:effectLst/>
                        </a:rPr>
                        <a:t> муниципального района на 2014-2017 годы </a:t>
                      </a:r>
                      <a:r>
                        <a:rPr lang="ru-RU" sz="1200" dirty="0" smtClean="0">
                          <a:effectLst/>
                        </a:rPr>
                        <a:t> и </a:t>
                      </a:r>
                      <a:r>
                        <a:rPr lang="ru-RU" sz="1200" dirty="0">
                          <a:effectLst/>
                        </a:rPr>
                        <a:t>на период до 2020 года»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114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17.</a:t>
                      </a:r>
                      <a:r>
                        <a:rPr lang="ru-RU" sz="1200" dirty="0" smtClean="0">
                          <a:effectLst/>
                        </a:rPr>
                        <a:t> Муниципальная </a:t>
                      </a:r>
                      <a:r>
                        <a:rPr lang="ru-RU" sz="1200" dirty="0">
                          <a:effectLst/>
                        </a:rPr>
                        <a:t>программа «Развитие и становление </a:t>
                      </a:r>
                      <a:r>
                        <a:rPr lang="ru-RU" sz="1200" dirty="0" err="1">
                          <a:effectLst/>
                        </a:rPr>
                        <a:t>Зеленчукского</a:t>
                      </a:r>
                      <a:r>
                        <a:rPr lang="ru-RU" sz="1200" dirty="0">
                          <a:effectLst/>
                        </a:rPr>
                        <a:t>  районного общества </a:t>
                      </a:r>
                      <a:r>
                        <a:rPr lang="ru-RU" sz="1200" dirty="0" err="1">
                          <a:effectLst/>
                        </a:rPr>
                        <a:t>Баталпашинского</a:t>
                      </a:r>
                      <a:r>
                        <a:rPr lang="ru-RU" sz="1200" dirty="0">
                          <a:effectLst/>
                        </a:rPr>
                        <a:t> казачьего отдела Кубанского казачьего войска на 2017 год»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18.</a:t>
                      </a:r>
                      <a:r>
                        <a:rPr lang="ru-RU" sz="1200" b="0" dirty="0" smtClean="0">
                          <a:effectLst/>
                        </a:rPr>
                        <a:t>Муниципальная </a:t>
                      </a:r>
                      <a:r>
                        <a:rPr lang="ru-RU" sz="1200" b="0" dirty="0">
                          <a:effectLst/>
                        </a:rPr>
                        <a:t>программа «Управление муниципальными финансами на </a:t>
                      </a:r>
                      <a:r>
                        <a:rPr lang="ru-RU" sz="1200" b="0" dirty="0" smtClean="0">
                          <a:effectLst/>
                        </a:rPr>
                        <a:t>2017-2019годы»</a:t>
                      </a:r>
                      <a:endParaRPr lang="ru-RU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42452,5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6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18.1.Муниципальная </a:t>
                      </a:r>
                      <a:r>
                        <a:rPr lang="ru-RU" sz="1200" b="0" dirty="0">
                          <a:effectLst/>
                        </a:rPr>
                        <a:t>подпрограмма «Создание условий для эффективного и ответственного управления муниципальными финансами, повышения устойчивости бюджетов муниципальных образований </a:t>
                      </a:r>
                      <a:r>
                        <a:rPr lang="ru-RU" sz="1200" b="0" dirty="0" err="1">
                          <a:effectLst/>
                        </a:rPr>
                        <a:t>Зеленчукского</a:t>
                      </a:r>
                      <a:r>
                        <a:rPr lang="ru-RU" sz="1200" b="0" dirty="0">
                          <a:effectLst/>
                        </a:rPr>
                        <a:t> муниципального района»</a:t>
                      </a:r>
                      <a:endParaRPr lang="ru-RU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35609,1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18.2.Муниципальная </a:t>
                      </a:r>
                      <a:r>
                        <a:rPr lang="ru-RU" sz="1200" b="0" dirty="0">
                          <a:effectLst/>
                        </a:rPr>
                        <a:t>подпрограмма «Обеспечение реализации муниципальной программы и прочие мероприятия»</a:t>
                      </a:r>
                      <a:endParaRPr lang="ru-RU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6843,4</a:t>
                      </a:r>
                      <a:endParaRPr lang="ru-RU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19. </a:t>
                      </a:r>
                      <a:r>
                        <a:rPr lang="ru-RU" sz="1200" dirty="0" smtClean="0">
                          <a:effectLst/>
                        </a:rPr>
                        <a:t>Муниципальная </a:t>
                      </a:r>
                      <a:r>
                        <a:rPr lang="ru-RU" sz="1200" dirty="0">
                          <a:effectLst/>
                        </a:rPr>
                        <a:t>программа «Аппарат администрации </a:t>
                      </a:r>
                      <a:r>
                        <a:rPr lang="ru-RU" sz="1200" dirty="0" err="1">
                          <a:effectLst/>
                        </a:rPr>
                        <a:t>Зеленчукского</a:t>
                      </a:r>
                      <a:r>
                        <a:rPr lang="ru-RU" sz="1200" dirty="0">
                          <a:effectLst/>
                        </a:rPr>
                        <a:t> муниципального района на 2017-2019 годы»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22980,3</a:t>
                      </a:r>
                    </a:p>
                  </a:txBody>
                  <a:tcPr marL="68580" marR="68580" marT="0" marB="0"/>
                </a:tc>
              </a:tr>
              <a:tr h="801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20. </a:t>
                      </a:r>
                      <a:r>
                        <a:rPr lang="ru-RU" sz="1200" dirty="0" smtClean="0">
                          <a:effectLst/>
                        </a:rPr>
                        <a:t>Муниципальная </a:t>
                      </a:r>
                      <a:r>
                        <a:rPr lang="ru-RU" sz="1200" dirty="0">
                          <a:effectLst/>
                        </a:rPr>
                        <a:t>программа «Развитие многофункционального центра предоставления государственных и муниципальных услуг в </a:t>
                      </a:r>
                      <a:r>
                        <a:rPr lang="ru-RU" sz="1200" dirty="0" err="1">
                          <a:effectLst/>
                        </a:rPr>
                        <a:t>Зеленчукском</a:t>
                      </a:r>
                      <a:r>
                        <a:rPr lang="ru-RU" sz="1200" dirty="0">
                          <a:effectLst/>
                        </a:rPr>
                        <a:t> муниципальном районе на </a:t>
                      </a:r>
                      <a:r>
                        <a:rPr lang="ru-RU" sz="1200" dirty="0" smtClean="0">
                          <a:effectLst/>
                        </a:rPr>
                        <a:t>2017- 2019 </a:t>
                      </a:r>
                      <a:r>
                        <a:rPr lang="ru-RU" sz="1200" dirty="0">
                          <a:effectLst/>
                        </a:rPr>
                        <a:t>годы»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6233,5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0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7384"/>
            <a:ext cx="2736304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524991"/>
              </p:ext>
            </p:extLst>
          </p:nvPr>
        </p:nvGraphicFramePr>
        <p:xfrm>
          <a:off x="179512" y="2033587"/>
          <a:ext cx="8784976" cy="463577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232248"/>
                <a:gridCol w="4104456"/>
                <a:gridCol w="2448272"/>
              </a:tblGrid>
              <a:tr h="33809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270419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устойчивого развития муниципальной системы качественного и доступного дошкольного, общего, дополнительного образования в соответствии с требованиями инновационного развития экономики и современных потребностей граждан </a:t>
                      </a:r>
                      <a:r>
                        <a:rPr lang="ru-RU" sz="12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Зеленчукского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района, независимо от  материального достатка 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семьи, места проживания, национальной принадлежности и состояния здоровья.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5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 создание условий для равного доступа всех граждан </a:t>
                      </a:r>
                      <a:r>
                        <a:rPr lang="ru-RU" sz="115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Зеленчукского</a:t>
                      </a:r>
                      <a:r>
                        <a:rPr lang="ru-RU" sz="115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района к образованию и самообразованию, дополнительному образованию, в том числе за счет развития доступности качественного дошкольного, общего, дополнительного образования; </a:t>
                      </a:r>
                    </a:p>
                    <a:p>
                      <a:pPr algn="just"/>
                      <a:endParaRPr lang="ru-RU" sz="115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15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* создание условий для получения образования детьми с ограниченными возможностями здоровья; </a:t>
                      </a:r>
                    </a:p>
                    <a:p>
                      <a:pPr algn="just"/>
                      <a:endParaRPr lang="ru-RU" sz="115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15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* совершенствование содержания и технологий образования в условиях введения федеральных государственных  образовательных  стандартов;</a:t>
                      </a:r>
                    </a:p>
                    <a:p>
                      <a:pPr algn="just"/>
                      <a:endParaRPr lang="ru-RU" sz="115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15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* формирование условий и создание механизмов, обеспечивающих эффективное развитие системы профильного, дистанционного образования; </a:t>
                      </a:r>
                    </a:p>
                    <a:p>
                      <a:pPr algn="just"/>
                      <a:endParaRPr lang="ru-RU" sz="115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15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* создание системы целенаправленной работы с талантливыми и одаренными детьми и их сопровождение в течение всего школьного период;</a:t>
                      </a:r>
                    </a:p>
                    <a:p>
                      <a:pPr algn="just"/>
                      <a:endParaRPr lang="ru-RU" sz="115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15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* создание безопасных и комфортных условий в образовательных учреждениях, соответствующих требованиям надзорных органов.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результате реализации 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Программы к 2020 году будут достигнуты следующие конечные результаты: доля обучающихся образовательных учреждений, которым предоставлена возможность обучаться в соответствии с основными современными требованиями, в общей численности учащихся образовательных учреждений возрастет до 85 %; 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современными условиями предоставления дошкольного образования в соответствии с федеральным государственным образовательным стандартом дошкольного образования 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возрастет до ста процентов.</a:t>
                      </a:r>
                      <a:endParaRPr lang="ru-RU" sz="1200" dirty="0" smtClean="0"/>
                    </a:p>
                    <a:p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771800" y="404664"/>
            <a:ext cx="6120680" cy="122413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Муниципальная программа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«Развитие муниципальной системы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образования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Зеленчукского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муниципального района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на 2017-2020 годы»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4032448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341218"/>
              </p:ext>
            </p:extLst>
          </p:nvPr>
        </p:nvGraphicFramePr>
        <p:xfrm>
          <a:off x="467544" y="1897160"/>
          <a:ext cx="8229600" cy="26822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917232"/>
                <a:gridCol w="792088"/>
                <a:gridCol w="936104"/>
                <a:gridCol w="792088"/>
                <a:gridCol w="792088"/>
              </a:tblGrid>
              <a:tr h="2911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 показателя программы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58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«Одаренные дети»,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8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«Развитие дошкольного образования», тыс. руб.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27772,6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30590,9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32793,5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35843,3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010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«Развитие системы отдыха и оздоровления детей»,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808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«Развитие общего образования»,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42595,4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44466,6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47243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51087,5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808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«Развитие дополнительного образования детей»,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19606,2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19756,6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21179,1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23148,7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808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«Другие вопросы образования»,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6095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6139,3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6205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8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«Комплексная безопасность образовательных учреждений»,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5324,9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8325,8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10662,5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13495,1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014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«Обеспечение реализации муниципальной программы и прочие мероприятия», тыс. руб.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2213,6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2252,6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2284,9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https://im3-tub-ru.yandex.net/i?id=b900ce6196797614f2f54e768735d547&amp;n=33&amp;h=190&amp;w=2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5144"/>
            <a:ext cx="2088232" cy="15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2-tub-ru.yandex.net/i?id=0eee410a89e8025c6052dd06ce5b681e&amp;n=33&amp;h=190&amp;w=2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24193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2-tub-ru.yandex.net/i?id=566afe1e7c035f8a870fc4c4c496e10d&amp;n=33&amp;h=190&amp;w=2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97152"/>
            <a:ext cx="24193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7060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показатели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социально-экономического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развития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Зеленчукского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муниципального района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1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F2B297-6986-4DE6-A778-8E81A66874F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174405"/>
              </p:ext>
            </p:extLst>
          </p:nvPr>
        </p:nvGraphicFramePr>
        <p:xfrm>
          <a:off x="323528" y="1171366"/>
          <a:ext cx="8568952" cy="562829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673974"/>
                <a:gridCol w="1133084"/>
                <a:gridCol w="1416356"/>
                <a:gridCol w="1345538"/>
              </a:tblGrid>
              <a:tr h="6396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2015 год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2016 год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2017 год</a:t>
                      </a:r>
                    </a:p>
                    <a:p>
                      <a:pPr algn="r"/>
                      <a:r>
                        <a:rPr lang="ru-RU" sz="1400" dirty="0" smtClean="0"/>
                        <a:t>(прогноз)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24918">
                <a:tc gridSpan="4">
                  <a:txBody>
                    <a:bodyPr/>
                    <a:lstStyle/>
                    <a:p>
                      <a:r>
                        <a:rPr lang="ru-RU" sz="1200" b="1" dirty="0" smtClean="0"/>
                        <a:t>                                   Демография</a:t>
                      </a:r>
                      <a:endParaRPr lang="ru-R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9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населения среднегодовая, тыс. чел.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49,3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48,9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48,7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802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коэффициент</a:t>
                      </a:r>
                      <a:r>
                        <a:rPr lang="ru-RU" sz="1200" baseline="0" dirty="0" smtClean="0"/>
                        <a:t> рождаемости (на 1 000 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12,7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12,9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12,9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972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коэффициент смертности (на 1 000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14,2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13,5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12,9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2031">
                <a:tc gridSpan="4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                       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Строительство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5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объем работ (млн. руб.)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372,4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386,90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405,20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945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Сельское хозяйство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5987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Продукция сельского хозяйства, </a:t>
                      </a:r>
                      <a:r>
                        <a:rPr lang="ru-RU" sz="1200" b="0" dirty="0" err="1" smtClean="0"/>
                        <a:t>млн.руб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</a:rPr>
                        <a:t>3341,61</a:t>
                      </a:r>
                      <a:endParaRPr lang="ru-RU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</a:rPr>
                        <a:t>3547,75</a:t>
                      </a:r>
                      <a:endParaRPr lang="ru-RU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</a:rPr>
                        <a:t>3828,59</a:t>
                      </a:r>
                      <a:endParaRPr lang="ru-RU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7691">
                <a:tc gridSpan="4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            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Торговля и услуги населению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5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Оборот розничной торговли </a:t>
                      </a:r>
                      <a:r>
                        <a:rPr lang="ru-RU" sz="1000" dirty="0" smtClean="0"/>
                        <a:t>( в ценах соответствующих лет;  млн. руб.)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1356,1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1359,00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1427,00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22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Оборот розничной торговли  (% к предыдущему году)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90,8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97,3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100,1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6007">
                <a:tc gridSpan="4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         Денежные доходы населения, труд и занятость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7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предпринимательской деятельности, млн.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</a:rPr>
                        <a:t>96,5</a:t>
                      </a:r>
                      <a:endParaRPr lang="ru-RU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</a:rPr>
                        <a:t>97,0</a:t>
                      </a:r>
                      <a:endParaRPr lang="ru-RU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</a:rPr>
                        <a:t>99,0</a:t>
                      </a:r>
                      <a:endParaRPr lang="ru-RU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97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Оплата труда ,  млн.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1438,4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1471,5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1518,6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343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Социальные выплаты ,  млн.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1854,0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1983,75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2122,5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71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Среднемесячная номинальная</a:t>
                      </a:r>
                      <a:r>
                        <a:rPr lang="ru-RU" sz="1200" baseline="0" dirty="0" smtClean="0"/>
                        <a:t> начисленная з/п л.,  тыс.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20,3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21,1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21,4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08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Среднедушевые денежные доходы в месяц , в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5728,4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6053,6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6399,9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5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 зарегистрированной безработицы (%)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1,95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1,90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2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1" y="44624"/>
            <a:ext cx="302746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275856" y="332656"/>
            <a:ext cx="5472608" cy="1008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Муниципальная программа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«Развитие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культуры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Зеленчукского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муниципального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района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2016-2018 годы»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69357"/>
              </p:ext>
            </p:extLst>
          </p:nvPr>
        </p:nvGraphicFramePr>
        <p:xfrm>
          <a:off x="518864" y="1567643"/>
          <a:ext cx="8229600" cy="250942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3384376"/>
                <a:gridCol w="3096344"/>
                <a:gridCol w="1748880"/>
              </a:tblGrid>
              <a:tr h="31325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Задачи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Ожидаемые результаты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96078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уровня обеспеченности населения учреждениями культуры, создание условий для повышения качества и разнообразия услуг, предоставляемых в сфере культуры, обеспечение условий для инновационного развития учреждений культуры, библиотек, школ искусств, музейного дела и кино, средств радиовещания (строительство, реконструкция, капитальный ремонт, проведение модернизации материально-технической базы учреждений, повышение квалификации работников).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Сохранение и развитие традиционной народной культуры и любительского самодеятельного творчества, увеличение доступности и расширение предложений населению культурных благ и информации в области культуры, взаимодействие районных учреждений с учреждениями культуры сельских поселений по выполнению федеральных и республиканских законов в области культуры, </a:t>
                      </a:r>
                    </a:p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модельных учреждений культуры.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культурного уровня, развитие творческих способностей населения.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391947"/>
              </p:ext>
            </p:extLst>
          </p:nvPr>
        </p:nvGraphicFramePr>
        <p:xfrm>
          <a:off x="323528" y="4149080"/>
          <a:ext cx="8568951" cy="24231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6192688"/>
                <a:gridCol w="792088"/>
                <a:gridCol w="792088"/>
                <a:gridCol w="792087"/>
              </a:tblGrid>
              <a:tr h="182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Наименование показателя программы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8207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Увеличение количества посещений театрально-концертных мероприятий, %.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2,9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989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Увеличение количества библиографических записей в сводном электронном каталоге библиотек России, %.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0,07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0,07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0,09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07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Культурно-массовая работа,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9937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10556,0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10979,0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07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Предоставление дополнительного</a:t>
                      </a:r>
                      <a:r>
                        <a:rPr lang="ru-RU" sz="1100" baseline="0" dirty="0" smtClean="0"/>
                        <a:t> образования детей, тыс. 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27944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29060,0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30223,0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07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Организация досуга, тыс. руб.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12907,7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13946,0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14504,0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989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Оказание методической помощи, оперативного контроля реализации культурной политики на территории Зеленчукского  муниципального района,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1645,5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2560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2663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80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Увеличение доли посещаемости музейных учреждений (посещений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1 жителя в год)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https://im2-tub-ru.yandex.net/i?id=070e69dbc6b4a32d1eca5b282c84780e&amp;n=33&amp;h=190&amp;w=206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52936"/>
            <a:ext cx="1440160" cy="117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6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5544616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Муниципальная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программа «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Развитие здравоохранения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Зеленчукского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муниципального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района на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2016-2018 годы»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488020"/>
              </p:ext>
            </p:extLst>
          </p:nvPr>
        </p:nvGraphicFramePr>
        <p:xfrm>
          <a:off x="313184" y="1396712"/>
          <a:ext cx="8651304" cy="47853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{22838BEF-8BB2-4498-84A7-C5851F593DF1}</a:tableStyleId>
              </a:tblPr>
              <a:tblGrid>
                <a:gridCol w="2808312"/>
                <a:gridCol w="2520280"/>
                <a:gridCol w="3322712"/>
              </a:tblGrid>
              <a:tr h="4392488"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Цель </a:t>
                      </a:r>
                    </a:p>
                    <a:p>
                      <a:pPr algn="ctr"/>
                      <a:r>
                        <a:rPr lang="ru-RU" sz="1400" dirty="0" smtClean="0"/>
                        <a:t>Совершенствование системы охраны здоровья населения Зеленчукского района в целях профилактики заболеваний, сохранения и укрепления физического и психического здоровья каждого человека, поддержания его долголетней активной жизни, предоставления ему медицинской помощи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Задачи </a:t>
                      </a:r>
                    </a:p>
                    <a:p>
                      <a:pPr algn="ctr"/>
                      <a:r>
                        <a:rPr lang="ru-RU" sz="1000" dirty="0" smtClean="0"/>
                        <a:t>Организация оказания медицинской помощи в соответствии с установленным муниципальным заданием и объемами «Территориальной программы государственных гарантий бесплатного оказания гражданам в КЧР медицинской помощи на 2015 год и на плановый период 2016 и 2017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годов»; снижение дефицита медицинских кадров и обеспечение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муниципальной системы здравоохранения высококвалифицированными специалистами; укрепление материально-технической базы, дальнейшее развитие и модернизация муниципального учреждения здравоохранения района и его структурных подразделений, улучшение условий оказания медицинской помощи,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повышение эффективности оказания специализированной, в том числе скорой медицинской помощи,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службы родовспоможения и детства;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предупреждение и борьба с социально значимыми заболеваниями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Ожидаемые результаты</a:t>
                      </a:r>
                    </a:p>
                    <a:p>
                      <a:pPr algn="ctr"/>
                      <a:r>
                        <a:rPr lang="ru-RU" sz="1000" dirty="0" smtClean="0"/>
                        <a:t>Снижение смертности от всех причин до 9,2 случаев на 1000 населения;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снижение младенческой смертности до 6,4 случаев на 1000 родившихся живыми;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снижение смертности от болезней системы кровообращения до 512,0 случаев на 100 000 населения;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проведение профилактических осмотров взрослого населения для ранней диагностики туберкулеза;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повышение удельного веса ранней диагностики онкологических заболеваний;</a:t>
                      </a:r>
                    </a:p>
                    <a:p>
                      <a:pPr algn="ctr"/>
                      <a:r>
                        <a:rPr lang="ru-RU" sz="1000" dirty="0" smtClean="0"/>
                        <a:t>доведение числа вызовов скорой медицинской помощи в год на 1 застрахованное лицо до норматива объема скорой медицинской помощи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повышение обеспеченности врачами муниципального учреждения здравоохранения;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приведение соотношения врачей и среднего медицинского персонала 1:3;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повышение средней заработной платы врачей и работников медицинских организаций, имеющих высшее медицинское (фармацевтическое) или иное высшее образование, предоставляющих медицинские услуги, до 200% от средней заработной платы в КЧР;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повышение средней заработной платы среднего медицинского (фармацевтического) персонала, предоставляющего медицинские услуги, до 100% от средней заработной платы в КЧР;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повышение средней заработной платы младшего медицинского персонала, обеспечивающего условия для предоставления медицинских услуг, до 100% от средней заработной платы в КЧР;</a:t>
                      </a:r>
                    </a:p>
                    <a:p>
                      <a:pPr algn="ctr"/>
                      <a:r>
                        <a:rPr lang="ru-RU" sz="1000" dirty="0" smtClean="0"/>
                        <a:t>увеличение естественного прироста населения района.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-27384"/>
            <a:ext cx="2741675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2632331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364653"/>
              </p:ext>
            </p:extLst>
          </p:nvPr>
        </p:nvGraphicFramePr>
        <p:xfrm>
          <a:off x="1043608" y="6237312"/>
          <a:ext cx="7344816" cy="5181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{5A111915-BE36-4E01-A7E5-04B1672EAD32}</a:tableStyleId>
              </a:tblPr>
              <a:tblGrid>
                <a:gridCol w="5328592"/>
                <a:gridCol w="648072"/>
                <a:gridCol w="648072"/>
                <a:gridCol w="720080"/>
              </a:tblGrid>
              <a:tr h="2230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 показателя программы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2016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307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Приобретение</a:t>
                      </a:r>
                      <a:r>
                        <a:rPr lang="ru-RU" sz="1100" baseline="0" dirty="0" smtClean="0"/>
                        <a:t> вакцины против гепатита А и прочие мероприятия, тыс. руб.  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   500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     500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       500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1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634" y="-24662"/>
            <a:ext cx="2808312" cy="1727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415554"/>
              </p:ext>
            </p:extLst>
          </p:nvPr>
        </p:nvGraphicFramePr>
        <p:xfrm>
          <a:off x="179511" y="1412776"/>
          <a:ext cx="8784977" cy="334614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{00A15C55-8517-42AA-B614-E9B94910E393}</a:tableStyleId>
              </a:tblPr>
              <a:tblGrid>
                <a:gridCol w="1597269"/>
                <a:gridCol w="3121933"/>
                <a:gridCol w="4065775"/>
              </a:tblGrid>
              <a:tr h="23126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Задачи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Ожидаемые результаты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02610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граждан пожилого возраста, инвалидов и семей с детьми, находящихся в трудной жизненной ситуации;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повышения качества жизни.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числа пожилых граждан и инвалидов, принявших участие в социально значимых мероприятиях, от общего количества пожилых граждан и инвалидов; создание условий повышения доступности и качества социальных услуг, представляемых гражданам пожилого возраста, инвалидам и семьям с детьми, находящихся в трудной жизненной ситуации; реализация государственной социальной политики в отношении пожилых граждан и инвалидов и семей с детьми, находящихся в трудной жизненной ситуации; оказание мер социальной поддержки пожилым гражданам, инвалидам и семьям с детьми; укрепление взаимодействия государственных, муниципальных и иных систем и служб, призванных способствовать разрешению социальных проблем пожилых граждан, инвалидов и семей с детьми.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* повышение уровня и качества жизни пожилых граждан, инвалидов, семей с детьми и других социально незащищенных категорий граждан, проживающих на территории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Зеленчукского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района; </a:t>
                      </a: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* увеличение доли пожилых граждан, инвалидов, семей с детьми и других социально незащищенных категорий граждан, охваченных социальным обслуживанием в учреждениях социального обслуживания населения; </a:t>
                      </a: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* повышение уровня доступности приоритетных объектов и услуг в приоритетных сферах жизнедеятельности инвалидов и других маломобильных групп населения в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Зеленчукском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районе; </a:t>
                      </a: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* увеличение охвата отдыхом и оздоровлением детей, в том числе детей, находящихся в трудной жизненной ситуации;</a:t>
                      </a: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* снижение численности пострадавших в результате несчастных случаев на производстве;</a:t>
                      </a: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* снижение профессиональной заболеваемости;</a:t>
                      </a: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* улучшение условий труда работающих.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19962" y="124617"/>
            <a:ext cx="6048672" cy="1152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Муниципальная программа </a:t>
            </a:r>
            <a:endParaRPr lang="ru-RU" sz="19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«Социальная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поддержка населения в </a:t>
            </a:r>
            <a:r>
              <a:rPr lang="ru-RU" sz="19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Зеленчукском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</a:p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муниципальном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районе 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на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2017-2019 годы»</a:t>
            </a: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72312"/>
              </p:ext>
            </p:extLst>
          </p:nvPr>
        </p:nvGraphicFramePr>
        <p:xfrm>
          <a:off x="467544" y="4725144"/>
          <a:ext cx="8229600" cy="21107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{00A15C55-8517-42AA-B614-E9B94910E393}</a:tableStyleId>
              </a:tblPr>
              <a:tblGrid>
                <a:gridCol w="5472608"/>
                <a:gridCol w="1008112"/>
                <a:gridCol w="936104"/>
                <a:gridCol w="812776"/>
              </a:tblGrid>
              <a:tr h="1802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программы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3497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Материальная помощь гражданам, оказавшимся  в трудной жизненной</a:t>
                      </a:r>
                      <a:r>
                        <a:rPr lang="ru-RU" sz="1050" baseline="0" dirty="0" smtClean="0"/>
                        <a:t> ситуации, тыс. руб.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  <a:p>
                      <a:pPr algn="ctr"/>
                      <a:r>
                        <a:rPr lang="ru-RU" sz="1050" dirty="0" smtClean="0"/>
                        <a:t>220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  <a:p>
                      <a:pPr algn="ctr"/>
                      <a:r>
                        <a:rPr lang="ru-RU" sz="1050" dirty="0" smtClean="0"/>
                        <a:t>230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  <a:p>
                      <a:pPr algn="ctr"/>
                      <a:r>
                        <a:rPr lang="ru-RU" sz="1050" dirty="0" smtClean="0"/>
                        <a:t>240</a:t>
                      </a:r>
                      <a:endParaRPr lang="ru-RU" sz="1050" dirty="0"/>
                    </a:p>
                  </a:txBody>
                  <a:tcPr/>
                </a:tc>
              </a:tr>
              <a:tr h="316073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Выплата пенсии за выслугу лет лицам, замещавшим муниципальные должности и должности муниципальной службы в администрации Зеленчукского муниципального района, тыс. руб.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  <a:p>
                      <a:pPr algn="ctr"/>
                      <a:endParaRPr lang="ru-RU" sz="1050" dirty="0" smtClean="0"/>
                    </a:p>
                    <a:p>
                      <a:pPr algn="ctr"/>
                      <a:r>
                        <a:rPr lang="ru-RU" sz="1050" dirty="0" smtClean="0"/>
                        <a:t>2956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  <a:p>
                      <a:pPr algn="ctr"/>
                      <a:endParaRPr lang="ru-RU" sz="1050" dirty="0" smtClean="0"/>
                    </a:p>
                    <a:p>
                      <a:pPr algn="ctr"/>
                      <a:r>
                        <a:rPr lang="ru-RU" sz="1050" dirty="0" smtClean="0"/>
                        <a:t>3200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  <a:p>
                      <a:pPr algn="ctr"/>
                      <a:endParaRPr lang="ru-RU" sz="1050" dirty="0" smtClean="0"/>
                    </a:p>
                    <a:p>
                      <a:pPr algn="ctr"/>
                      <a:r>
                        <a:rPr lang="ru-RU" sz="1050" dirty="0" smtClean="0"/>
                        <a:t>3400</a:t>
                      </a:r>
                      <a:endParaRPr lang="ru-RU" sz="1050" dirty="0"/>
                    </a:p>
                  </a:txBody>
                  <a:tcPr/>
                </a:tc>
              </a:tr>
              <a:tr h="176621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Проведение тематических и праздничных мероприятий, чествование юбиляров и долгожителей, тыс. руб.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  <a:p>
                      <a:pPr algn="ctr"/>
                      <a:r>
                        <a:rPr lang="ru-RU" sz="1050" dirty="0" smtClean="0"/>
                        <a:t>130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  <a:p>
                      <a:pPr algn="ctr"/>
                      <a:r>
                        <a:rPr lang="ru-RU" sz="1050" dirty="0" smtClean="0"/>
                        <a:t>130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  <a:p>
                      <a:pPr algn="ctr"/>
                      <a:r>
                        <a:rPr lang="ru-RU" sz="1050" dirty="0" smtClean="0"/>
                        <a:t>170</a:t>
                      </a:r>
                      <a:endParaRPr lang="ru-RU" sz="1050" dirty="0"/>
                    </a:p>
                  </a:txBody>
                  <a:tcPr/>
                </a:tc>
              </a:tr>
              <a:tr h="24336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Обеспечение  условий реализации целевой программы социальная поддержка населения Зеленчукского муниципального</a:t>
                      </a:r>
                      <a:r>
                        <a:rPr lang="ru-RU" sz="1050" baseline="0" dirty="0" smtClean="0"/>
                        <a:t> района на 2017-2019 годы</a:t>
                      </a:r>
                      <a:r>
                        <a:rPr lang="ru-RU" sz="1050" dirty="0" smtClean="0"/>
                        <a:t> , тыс. руб.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  <a:p>
                      <a:pPr algn="ctr"/>
                      <a:r>
                        <a:rPr lang="ru-RU" sz="1050" dirty="0" smtClean="0"/>
                        <a:t>10881,3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  <a:p>
                      <a:pPr algn="ctr"/>
                      <a:r>
                        <a:rPr lang="ru-RU" sz="1050" dirty="0" smtClean="0"/>
                        <a:t>11161,7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  <a:p>
                      <a:pPr algn="ctr"/>
                      <a:r>
                        <a:rPr lang="ru-RU" sz="1050" dirty="0" smtClean="0"/>
                        <a:t>11311,8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Aminat\Мои документы\Мои рисунки\ри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1440160" cy="130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3-tub-ru.yandex.net/i?id=047bcc40abd5be822f4f2be13cfc5f9c&amp;n=33&amp;h=190&amp;w=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654" y="44624"/>
            <a:ext cx="2653810" cy="206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437431"/>
              </p:ext>
            </p:extLst>
          </p:nvPr>
        </p:nvGraphicFramePr>
        <p:xfrm>
          <a:off x="179512" y="2148448"/>
          <a:ext cx="8784975" cy="20726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240360"/>
                <a:gridCol w="4032448"/>
                <a:gridCol w="1512167"/>
              </a:tblGrid>
              <a:tr h="4269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Задачи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Ожидаемые результаты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184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организационных,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правовых, социально-экономических условий для осуществления мер по улучшению положения и качества жизни пожилых граждан, повышение степени их социальной защищенности, активизация участия пожилых граждан в общественной жизни района.</a:t>
                      </a:r>
                      <a:endParaRPr lang="ru-RU" sz="1200" dirty="0"/>
                    </a:p>
                  </a:txBody>
                  <a:tcPr>
                    <a:solidFill>
                      <a:srgbClr val="DC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уровня и качества жизни граждан пожилого возраста путем предоставления различных мер социальной поддержки на основе индивидуальной оценки нуждаемости в социальном обслуживании, обеспечение доступности культурно-досуговых услуг для граждан пожилого возраста, удовлетворение их культурных запросов, формирование активной жизненной позиции, привлечение к участию в культурной жизни района.</a:t>
                      </a:r>
                      <a:endParaRPr lang="ru-RU" sz="1200" dirty="0"/>
                    </a:p>
                  </a:txBody>
                  <a:tcPr>
                    <a:solidFill>
                      <a:srgbClr val="DC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Выявление и учет всех пожилых людей,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нуждающихся в социальных услугах.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rgbClr val="DCEEF4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23528" y="476672"/>
            <a:ext cx="5616624" cy="12804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5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Муниципальная программа </a:t>
            </a:r>
            <a:endParaRPr lang="ru-RU" sz="195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r>
              <a:rPr lang="ru-RU" sz="195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«</a:t>
            </a:r>
            <a:r>
              <a:rPr lang="ru-RU" sz="195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Социальная поддержка пожилых граждан </a:t>
            </a:r>
            <a:endParaRPr lang="ru-RU" sz="195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r>
              <a:rPr lang="ru-RU" sz="195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на </a:t>
            </a:r>
            <a:r>
              <a:rPr lang="ru-RU" sz="195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2016-2018 годы </a:t>
            </a:r>
            <a:endParaRPr lang="ru-RU" sz="195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r>
              <a:rPr lang="ru-RU" sz="195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 </a:t>
            </a:r>
            <a:r>
              <a:rPr lang="ru-RU" sz="195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Зеленчукском</a:t>
            </a:r>
            <a:r>
              <a:rPr lang="ru-RU" sz="195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муниципальном районе»</a:t>
            </a: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797106"/>
              </p:ext>
            </p:extLst>
          </p:nvPr>
        </p:nvGraphicFramePr>
        <p:xfrm>
          <a:off x="2483769" y="4602595"/>
          <a:ext cx="6480719" cy="185074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811887"/>
                <a:gridCol w="495341"/>
                <a:gridCol w="566104"/>
                <a:gridCol w="607387"/>
              </a:tblGrid>
              <a:tr h="2962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программы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5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Оздоровление одиноких малообеспеченных пожилых людей (путевки),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/>
                </a:tc>
              </a:tr>
              <a:tr h="3693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 районной акции «Забота, помощь, милосердие», посвященной  Международному дню пожилых людей,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/>
                </a:tc>
              </a:tr>
              <a:tr h="48822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 районного смотра на лучшее подворье семейной традиции, семейного досуга среди пожилых супружеских пар, </a:t>
                      </a:r>
                    </a:p>
                    <a:p>
                      <a:r>
                        <a:rPr lang="ru-RU" sz="1200" dirty="0" smtClean="0"/>
                        <a:t>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230425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5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092074"/>
              </p:ext>
            </p:extLst>
          </p:nvPr>
        </p:nvGraphicFramePr>
        <p:xfrm>
          <a:off x="1115617" y="4653136"/>
          <a:ext cx="7128791" cy="204880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{F2DE63D5-997A-4646-A377-4702673A728D}</a:tableStyleId>
              </a:tblPr>
              <a:tblGrid>
                <a:gridCol w="4680519"/>
                <a:gridCol w="864096"/>
                <a:gridCol w="792088"/>
                <a:gridCol w="792088"/>
              </a:tblGrid>
              <a:tr h="2730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программы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98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Актуализация банка данных инвалидов и маломобильных групп населения Зеленчукского муниципального района, %.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162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социально значимых мероприятий, в том числе проведение спартакиады с привлечением людей с ограниченными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возможностями здоровья,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144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Обслуживание автомобиля для перевозки инвалидов,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5301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Социокультурная реабилитация инвалидов,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683568" y="332656"/>
            <a:ext cx="5184576" cy="1008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5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Муниципальная программа                   «</a:t>
            </a:r>
            <a:r>
              <a:rPr lang="ru-RU" sz="195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Доступная </a:t>
            </a:r>
            <a:r>
              <a:rPr lang="ru-RU" sz="195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среда на 2016-2018 годы  в </a:t>
            </a:r>
            <a:r>
              <a:rPr lang="ru-RU" sz="195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Зеленчукском</a:t>
            </a:r>
            <a:r>
              <a:rPr lang="ru-RU" sz="195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муниципальном </a:t>
            </a:r>
            <a:r>
              <a:rPr lang="ru-RU" sz="195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районе»</a:t>
            </a:r>
            <a:endParaRPr lang="ru-RU" sz="195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5" name="Picture 2" descr="C:\Documents and Settings\Efimenko\Local Settings\Temporary Internet Files\Content.IE5\MP46KYWX\dostupnaja_sreda_ZD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624"/>
            <a:ext cx="2448272" cy="1753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348573"/>
              </p:ext>
            </p:extLst>
          </p:nvPr>
        </p:nvGraphicFramePr>
        <p:xfrm>
          <a:off x="611560" y="1772816"/>
          <a:ext cx="8229600" cy="273630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{F5AB1C69-6EDB-4FF4-983F-18BD219EF322}</a:tableStyleId>
              </a:tblPr>
              <a:tblGrid>
                <a:gridCol w="2194647"/>
                <a:gridCol w="3384376"/>
                <a:gridCol w="2650577"/>
              </a:tblGrid>
              <a:tr h="3966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Задачи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Ожидаемые результаты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3396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формирование условий развития доступной среды для инвалидов и маломобильных групп населения, обеспечение им равного с другими гражданами беспрепятственного доступа к объектам и услугам.</a:t>
                      </a:r>
                    </a:p>
                    <a:p>
                      <a:pPr algn="ctr"/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формирование реестра и карты доступности для инвалидов и других маломобильных групп населения по результатам паспортизации объектов здравоохранения, образования, культуры, социальной защиты населения; обеспечение доступности наиболее значимых объектов социальной инфраструктуры;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повышение доступности и качества реабилитационных услуг; социально-культурная реабилитация граждан с ограниченными возможностями.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Повышение уровня и качества жизни инвалидов и маломобильных групп населения, эффективности их реабилитации за счет повышения доступности объектов и услуг.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6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223499"/>
              </p:ext>
            </p:extLst>
          </p:nvPr>
        </p:nvGraphicFramePr>
        <p:xfrm>
          <a:off x="251521" y="1539984"/>
          <a:ext cx="8712967" cy="3185160"/>
        </p:xfrm>
        <a:graphic>
          <a:graphicData uri="http://schemas.openxmlformats.org/drawingml/2006/table">
            <a:tbl>
              <a:tblPr firstRow="1" bandRow="1">
                <a:effectLst/>
                <a:tableStyleId>{BDBED569-4797-4DF1-A0F4-6AAB3CD982D8}</a:tableStyleId>
              </a:tblPr>
              <a:tblGrid>
                <a:gridCol w="2603023"/>
                <a:gridCol w="4410818"/>
                <a:gridCol w="169912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Задачи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Ожидаемые результаты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Пропаганда здорового образа жизни, массового и профессионального спорта среди населения </a:t>
                      </a:r>
                      <a:r>
                        <a:rPr lang="ru-RU" sz="1100" dirty="0" err="1" smtClean="0"/>
                        <a:t>Зеленчукского</a:t>
                      </a:r>
                      <a:r>
                        <a:rPr lang="ru-RU" sz="1100" dirty="0" smtClean="0"/>
                        <a:t> муниципального района; вовлечение в активные занятия физической культурой и спортом различных возрастных и социальных категорий населения и укрепление их здоровья; увеличение численности населения, систематически занимающегося физической культурой и спортом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 * координация и проведение на территории </a:t>
                      </a:r>
                      <a:r>
                        <a:rPr lang="ru-RU" sz="1100" dirty="0" err="1" smtClean="0"/>
                        <a:t>Зеленчукского</a:t>
                      </a:r>
                      <a:r>
                        <a:rPr lang="ru-RU" sz="1100" dirty="0" smtClean="0"/>
                        <a:t> МР единой политики в сфере физической культуры и спорта; </a:t>
                      </a:r>
                    </a:p>
                    <a:p>
                      <a:r>
                        <a:rPr lang="ru-RU" sz="1100" dirty="0" smtClean="0"/>
                        <a:t> * последовательное выполнение стратегии и тактики развития физической культуры, концентрация бюджетных средств на приоритетных направлениях в сфере физической культуры и спорта; </a:t>
                      </a:r>
                    </a:p>
                    <a:p>
                      <a:r>
                        <a:rPr lang="ru-RU" sz="1100" dirty="0" smtClean="0"/>
                        <a:t> * совершенствование нормативно-правового и информационного обеспечения в сфере физической культуры и спорта;</a:t>
                      </a:r>
                    </a:p>
                    <a:p>
                      <a:r>
                        <a:rPr lang="ru-RU" sz="1100" dirty="0" smtClean="0"/>
                        <a:t> * совершенствование структуры управления и форм организации физкультурно-оздоровительной и спортивной работы;</a:t>
                      </a:r>
                    </a:p>
                    <a:p>
                      <a:r>
                        <a:rPr lang="ru-RU" sz="1100" dirty="0" smtClean="0"/>
                        <a:t>организация и проведение физкультурных и спортивно-массовых мероприятий;</a:t>
                      </a:r>
                    </a:p>
                    <a:p>
                      <a:r>
                        <a:rPr lang="ru-RU" sz="1100" dirty="0" smtClean="0"/>
                        <a:t> * повышение уровня подготовки спортсменов;</a:t>
                      </a:r>
                    </a:p>
                    <a:p>
                      <a:r>
                        <a:rPr lang="ru-RU" sz="1100" dirty="0" smtClean="0"/>
                        <a:t> * развитие адаптивного спорта;</a:t>
                      </a:r>
                    </a:p>
                    <a:p>
                      <a:r>
                        <a:rPr lang="ru-RU" sz="1100" dirty="0" smtClean="0"/>
                        <a:t> * развитие материально-технической базы;</a:t>
                      </a:r>
                    </a:p>
                    <a:p>
                      <a:r>
                        <a:rPr lang="ru-RU" sz="1100" dirty="0" smtClean="0"/>
                        <a:t> * развитие инфраструктуры физической культуры и спорта.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Увеличение доли жителей района, систематически занимающихся физической культурой и </a:t>
                      </a:r>
                    </a:p>
                    <a:p>
                      <a:pPr algn="ctr"/>
                      <a:r>
                        <a:rPr lang="ru-RU" sz="1100" dirty="0" smtClean="0"/>
                        <a:t>спортом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411760" y="236520"/>
            <a:ext cx="6480720" cy="1052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9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Муниципальная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программа </a:t>
            </a:r>
            <a:endParaRPr lang="ru-RU" sz="19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«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Развитие физической культуры и спорта в </a:t>
            </a:r>
            <a:r>
              <a:rPr lang="ru-RU" sz="19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Зеленчукском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муниципальном 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районе на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2017 – 2019 годы»</a:t>
            </a:r>
            <a:b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19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1" y="0"/>
            <a:ext cx="2448272" cy="1525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986015"/>
              </p:ext>
            </p:extLst>
          </p:nvPr>
        </p:nvGraphicFramePr>
        <p:xfrm>
          <a:off x="453643" y="4927808"/>
          <a:ext cx="8229600" cy="18135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{BDBED569-4797-4DF1-A0F4-6AAB3CD982D8}</a:tableStyleId>
              </a:tblPr>
              <a:tblGrid>
                <a:gridCol w="5657717"/>
                <a:gridCol w="936104"/>
                <a:gridCol w="792088"/>
                <a:gridCol w="843691"/>
              </a:tblGrid>
              <a:tr h="22631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 программы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Проведение районных соревнований,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631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Участие в республиканских соревнованиях,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Проведение спортивных мероприятий,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631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Проведение спартакиад,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Подготовка и участие в фестивале «Кавказские игры»,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631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Туристический</a:t>
                      </a:r>
                      <a:r>
                        <a:rPr lang="ru-RU" sz="1100" baseline="0" dirty="0" smtClean="0"/>
                        <a:t> слет по местам боев на перевалах Кавказа,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332620"/>
              </p:ext>
            </p:extLst>
          </p:nvPr>
        </p:nvGraphicFramePr>
        <p:xfrm>
          <a:off x="251520" y="1528011"/>
          <a:ext cx="8712968" cy="3197133"/>
        </p:xfrm>
        <a:graphic>
          <a:graphicData uri="http://schemas.openxmlformats.org/drawingml/2006/table">
            <a:tbl>
              <a:tblPr/>
              <a:tblGrid>
                <a:gridCol w="2606749"/>
                <a:gridCol w="4380290"/>
                <a:gridCol w="1725929"/>
              </a:tblGrid>
              <a:tr h="6048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2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https://im1-tub-ru.yandex.net/i?id=6f0d801d612cf5c34f5ca7011d4ee0f4&amp;n=33&amp;h=190&amp;w=2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747" y="3356992"/>
            <a:ext cx="1539733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702" y="72008"/>
            <a:ext cx="2942778" cy="148478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520577"/>
              </p:ext>
            </p:extLst>
          </p:nvPr>
        </p:nvGraphicFramePr>
        <p:xfrm>
          <a:off x="251520" y="1533818"/>
          <a:ext cx="8640960" cy="305909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1944216"/>
                <a:gridCol w="3384376"/>
                <a:gridCol w="3312368"/>
              </a:tblGrid>
              <a:tr h="3309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Задачи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Ожидаемые результаты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6933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социально-экономических, организационных, правовых условий и гарантий для социального становления молодых граждан, их наиболее полной самореализации, духовно-нравственного и военно-патриотического воспитания.</a:t>
                      </a:r>
                    </a:p>
                    <a:p>
                      <a:pPr algn="ctr"/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процесса социализации молодежи путем создания и развития правовых, социально-экономических и организационных условий для самореализации молодежи;</a:t>
                      </a:r>
                    </a:p>
                    <a:p>
                      <a:pPr algn="ctr"/>
                      <a:r>
                        <a:rPr lang="ru-RU" sz="11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условий для формирования позитивной стратегии и активной гражданской позиции у молодежи;</a:t>
                      </a:r>
                    </a:p>
                    <a:p>
                      <a:pPr algn="ctr"/>
                      <a:r>
                        <a:rPr lang="ru-RU" sz="11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социально-активного слоя молодежи, способной позитивно влиять на развитие социально-экономической ситуации в районе;</a:t>
                      </a:r>
                    </a:p>
                    <a:p>
                      <a:pPr algn="ctr"/>
                      <a:r>
                        <a:rPr lang="ru-RU" sz="11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инициирование и поддержка позитивных процессов в молодежной среде, поддержка молодежных общественных инициатив.</a:t>
                      </a:r>
                      <a:endParaRPr lang="ru-RU" sz="11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 Программы, </a:t>
                      </a:r>
                    </a:p>
                    <a:p>
                      <a:pPr algn="ctr"/>
                      <a:r>
                        <a:rPr lang="ru-RU" sz="11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предварительной оценке, позволит:</a:t>
                      </a:r>
                    </a:p>
                    <a:p>
                      <a:pPr algn="l"/>
                      <a:r>
                        <a:rPr lang="ru-RU" sz="11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* повысить деловую и социальную активность молодежи;</a:t>
                      </a:r>
                    </a:p>
                    <a:p>
                      <a:pPr algn="l"/>
                      <a:r>
                        <a:rPr lang="ru-RU" sz="11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* повысить уровень творческой активности молодежи;</a:t>
                      </a:r>
                    </a:p>
                    <a:p>
                      <a:pPr algn="l"/>
                      <a:r>
                        <a:rPr lang="ru-RU" sz="11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* увеличить число реализуемых молодежных инициатив и проектов, направленных на развитие района;</a:t>
                      </a:r>
                    </a:p>
                    <a:p>
                      <a:pPr algn="l"/>
                      <a:r>
                        <a:rPr lang="ru-RU" sz="11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* увеличить количество учреждений по работе с молодежью и улучшить взаимодействие между представителями органов власти и молодежи;</a:t>
                      </a:r>
                    </a:p>
                    <a:p>
                      <a:pPr algn="l"/>
                      <a:r>
                        <a:rPr lang="ru-RU" sz="11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* развить на территории района волонтерское движение.</a:t>
                      </a:r>
                      <a:endParaRPr lang="ru-RU" sz="115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95536" y="72008"/>
            <a:ext cx="5328592" cy="12687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Муниципальная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программа                   «Молодежная политика                                  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Зеленчукского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муниципального района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на 2017-2019 годы»</a:t>
            </a:r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565801"/>
              </p:ext>
            </p:extLst>
          </p:nvPr>
        </p:nvGraphicFramePr>
        <p:xfrm>
          <a:off x="251521" y="4737308"/>
          <a:ext cx="8640958" cy="20040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448347"/>
                <a:gridCol w="756073"/>
                <a:gridCol w="756073"/>
                <a:gridCol w="680465"/>
              </a:tblGrid>
              <a:tr h="29385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effectLst/>
                        </a:rPr>
                        <a:t>Наименование показателя программы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effectLst/>
                        </a:rPr>
                        <a:t>2017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effectLst/>
                        </a:rPr>
                        <a:t>2018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effectLst/>
                        </a:rPr>
                        <a:t>2019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</a:tr>
              <a:tr h="244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dirty="0" smtClean="0">
                          <a:effectLst/>
                        </a:rPr>
                        <a:t>Мероприятия в целях патриотического воспитания молодежи, тыс. руб.</a:t>
                      </a:r>
                      <a:endParaRPr lang="ru-RU" sz="11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45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45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45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dirty="0" smtClean="0">
                          <a:effectLst/>
                        </a:rPr>
                        <a:t>Профилактика асоциальных явлений среди молодежи, тыс. руб.</a:t>
                      </a:r>
                      <a:endParaRPr lang="ru-RU" sz="11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15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15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15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796">
                <a:tc>
                  <a:txBody>
                    <a:bodyPr/>
                    <a:lstStyle/>
                    <a:p>
                      <a:pPr lvl="0"/>
                      <a:r>
                        <a:rPr lang="ru-RU" sz="1150" kern="1200" dirty="0" smtClean="0">
                          <a:effectLst/>
                        </a:rPr>
                        <a:t>Спортивные мероприятия в целях привлечения молодежи к систематическим занятиям спортом и здоровому образу жизни, тыс. руб.</a:t>
                      </a:r>
                      <a:endParaRPr lang="ru-RU" sz="11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5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5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5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796">
                <a:tc>
                  <a:txBody>
                    <a:bodyPr/>
                    <a:lstStyle/>
                    <a:p>
                      <a:r>
                        <a:rPr lang="ru-RU" sz="1150" dirty="0" smtClean="0"/>
                        <a:t>В</a:t>
                      </a:r>
                      <a:r>
                        <a:rPr lang="ru-RU" sz="1150" baseline="0" dirty="0" smtClean="0"/>
                        <a:t> целях обеспечения досуга  и развития  среди  молодежи  культурных и нравственных ценностей, а также развития  интеллектуальных способностей и научного развития, тыс. руб. </a:t>
                      </a:r>
                      <a:endParaRPr lang="ru-RU" sz="11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285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285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285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dirty="0" smtClean="0">
                          <a:effectLst/>
                        </a:rPr>
                        <a:t>Мероприятия в целях патриотического воспитания молодежи, тыс. руб.</a:t>
                      </a:r>
                      <a:endParaRPr lang="ru-RU" sz="11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45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45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45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9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19872" y="188640"/>
            <a:ext cx="5184576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Муниципальная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программа                   «Обеспечение жильем молодых семей                        на 2016-2018 годы»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970807"/>
              </p:ext>
            </p:extLst>
          </p:nvPr>
        </p:nvGraphicFramePr>
        <p:xfrm>
          <a:off x="179513" y="1504548"/>
          <a:ext cx="8784975" cy="343662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{10A1B5D5-9B99-4C35-A422-299274C87663}</a:tableStyleId>
              </a:tblPr>
              <a:tblGrid>
                <a:gridCol w="1728191"/>
                <a:gridCol w="2520280"/>
                <a:gridCol w="4536504"/>
              </a:tblGrid>
              <a:tr h="2682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Задачи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Ожидаемые результаты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025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поддержка решения жилищной проблемы молодых семей, признанных в установленном порядке, нуждающимися в улучшении жилищных условий.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* предоставление молодым семьям - участникам Программы социальных выплат на приобретение жилья эконом класса или строительство индивидуального жилого дома эконом класса;</a:t>
                      </a:r>
                    </a:p>
                    <a:p>
                      <a:r>
                        <a:rPr lang="ru-RU" sz="11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* </a:t>
                      </a:r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привлечения молодыми семьями собственных средств, дополнительных финансовых средств кредитных и других организаций, предоставляющих кредиты и займы, в том числе ипотечные, для  приобретения жилья или строительства жилого дома эконом класса</a:t>
                      </a:r>
                      <a:endParaRPr lang="ru-RU" sz="115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Успешное выполнение мероприятий Программы позволит:</a:t>
                      </a:r>
                    </a:p>
                    <a:p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   * обеспечить жильем 75 молодых семей, проживающих на территории </a:t>
                      </a:r>
                      <a:r>
                        <a:rPr lang="ru-RU" sz="11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Зеленчукского</a:t>
                      </a:r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района;</a:t>
                      </a:r>
                    </a:p>
                    <a:p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   * создать условия для повышения уровня обеспеченности жильем молодых семей;</a:t>
                      </a:r>
                    </a:p>
                    <a:p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   * привлечь в жилищную сферу дополнительные финансовые средства кредитных  и других организаций, предоставляющих жилищные кредиты и займы, в том числе ипотечные, а также собственные средства граждан;</a:t>
                      </a:r>
                    </a:p>
                    <a:p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   * создать условия для формирования активной жизненной позиции молодежи;</a:t>
                      </a:r>
                    </a:p>
                    <a:p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   * укрепить семейные отношения и снизить социальную напряженность в обществе;</a:t>
                      </a:r>
                    </a:p>
                    <a:p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   * улучшить демографическую ситуацию в </a:t>
                      </a:r>
                      <a:r>
                        <a:rPr lang="ru-RU" sz="11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Зеленчукском</a:t>
                      </a:r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районе;</a:t>
                      </a:r>
                    </a:p>
                    <a:p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   * оказать содействие развитию системы ипотечного  жилищного кредитования.</a:t>
                      </a:r>
                      <a:endParaRPr lang="ru-RU" sz="115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794852"/>
              </p:ext>
            </p:extLst>
          </p:nvPr>
        </p:nvGraphicFramePr>
        <p:xfrm>
          <a:off x="374847" y="5034857"/>
          <a:ext cx="8445625" cy="170651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{72833802-FEF1-4C79-8D5D-14CF1EAF98D9}</a:tableStyleId>
              </a:tblPr>
              <a:tblGrid>
                <a:gridCol w="6429142"/>
                <a:gridCol w="665084"/>
                <a:gridCol w="738982"/>
                <a:gridCol w="612417"/>
              </a:tblGrid>
              <a:tr h="3349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показателя программы: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80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Предоставление государственной поддержки в решении жилищной проблемы молодых семей, признанных в установленном порядке нуждающимися в улучшении жилищных условий и постоянно проживающих на территории Зеленчукского муниципального района,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2894,8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3962,4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5159,3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290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молодых семей, получивших свидетельство о праве на получение социальной выплаты, ед.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       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7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молодых семей, улучшивших жилищные условия, %.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http://img1.liveinternet.ru/images/attach/c/11/128/66/128066059_4208855_bh1d2WeKGx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2808312" cy="14333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5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m1-tub-ru.yandex.net/i?id=89a6080c7135df1d4a6d0f4e780ee6c8&amp;n=33&amp;h=190&amp;w=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176464" cy="243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4" y="116632"/>
            <a:ext cx="2880320" cy="2168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s://im3-tub-ru.yandex.net/i?id=2396d4cff4933a95080db3973b1c31d0&amp;n=33&amp;h=190&amp;w=2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6632"/>
            <a:ext cx="3168352" cy="262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268084"/>
              </p:ext>
            </p:extLst>
          </p:nvPr>
        </p:nvGraphicFramePr>
        <p:xfrm>
          <a:off x="179513" y="2108056"/>
          <a:ext cx="8784976" cy="312114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393934"/>
                <a:gridCol w="2646625"/>
                <a:gridCol w="3744417"/>
              </a:tblGrid>
              <a:tr h="4952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Задачи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Ожидаемые результаты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625920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по содействию занятости населения в части временного трудоустройства граждан в возрасте от 14 до 18 лет в целях приобщения их к труду,  получения  профессиональных навыков, адаптации подростков на рынке труда Зеленчукского муниципального района, профилактики безнадзорности и правонарушений среди несовершеннолетних</a:t>
                      </a:r>
                      <a:endParaRPr lang="ru-RU" sz="11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занятости несовершеннолетних граждан в возрасте от 14 до 18 лет в свободное от учебы время; </a:t>
                      </a:r>
                    </a:p>
                    <a:p>
                      <a:pPr algn="l"/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временных рабочих мест для несовершеннолетних граждан;</a:t>
                      </a:r>
                    </a:p>
                    <a:p>
                      <a:pPr algn="l"/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оказание  государственных услуг по профессиональной  ориентации несовершеннолетних граждан;</a:t>
                      </a:r>
                    </a:p>
                    <a:p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безнадзорности и правонарушений среди несовершеннолетних</a:t>
                      </a:r>
                      <a:endParaRPr lang="ru-RU" sz="11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Программы на 2017-2019 годы позволит создать условия для расширения возможности трудоустройства несовершеннолетних граждан и способность предупреждению безнадзорности и правонарушений среди несовершеннолетних.</a:t>
                      </a:r>
                    </a:p>
                    <a:p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 программы позволит:</a:t>
                      </a:r>
                    </a:p>
                    <a:p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обеспечить временное трудоустройство 90 несовершеннолетних граждан в возрасте от 14 до 18 лет;</a:t>
                      </a:r>
                    </a:p>
                    <a:p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создать 90 временных рабочих мест для организации трудоустройства несовершеннолетних граждан;</a:t>
                      </a:r>
                    </a:p>
                    <a:p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оказать профориентационные услуги 550 подросткам;</a:t>
                      </a:r>
                    </a:p>
                    <a:p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выплатить материальную поддержку 90 подросткам в сумме 26000 рублей и заработную плату в сумме 200000 рублей ( с учетом отчислений на фонд оплаты труда).</a:t>
                      </a:r>
                      <a:endParaRPr lang="ru-RU" sz="11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511830"/>
              </p:ext>
            </p:extLst>
          </p:nvPr>
        </p:nvGraphicFramePr>
        <p:xfrm>
          <a:off x="251520" y="5373216"/>
          <a:ext cx="8640958" cy="126492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{BC89EF96-8CEA-46FF-86C4-4CE0E7609802}</a:tableStyleId>
              </a:tblPr>
              <a:tblGrid>
                <a:gridCol w="6448347"/>
                <a:gridCol w="756073"/>
                <a:gridCol w="756073"/>
                <a:gridCol w="680465"/>
              </a:tblGrid>
              <a:tr h="27272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</a:rPr>
                        <a:t>Наименование показателя программы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0003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временного трудоустройства несовершеннолетних граждан в возрасте  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от 14 до 18 лет,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78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Организация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профориентационных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услуг несовершеннолетним гражданам, ед.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297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Временное трудоустройство несовершеннолетних граждан, ед.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30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30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30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908721"/>
            <a:ext cx="5616624" cy="11521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Муниципальная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программа                   «Содействие занятости    несовершеннолетних граждан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Зеленчукского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муниципального района                  на 2017-2019 годы» </a:t>
            </a:r>
          </a:p>
        </p:txBody>
      </p:sp>
    </p:spTree>
    <p:extLst>
      <p:ext uri="{BB962C8B-B14F-4D97-AF65-F5344CB8AC3E}">
        <p14:creationId xmlns:p14="http://schemas.microsoft.com/office/powerpoint/2010/main" val="16947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386734"/>
              </p:ext>
            </p:extLst>
          </p:nvPr>
        </p:nvGraphicFramePr>
        <p:xfrm>
          <a:off x="1403648" y="1789544"/>
          <a:ext cx="7488832" cy="25755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2532702"/>
                <a:gridCol w="2532702"/>
                <a:gridCol w="2423428"/>
              </a:tblGrid>
              <a:tr h="3166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Задачи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Ожидаемые результаты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2744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создание эффективной системы профилактики</a:t>
                      </a:r>
                      <a:r>
                        <a:rPr lang="ru-RU" sz="1100" baseline="0" dirty="0" smtClean="0"/>
                        <a:t> терроризма и экстремизма на территории Зеленчукского муниципального района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выявление и устранение причин и условий, способствующих возникновению и распространению терроризма и экстремизма;</a:t>
                      </a:r>
                    </a:p>
                    <a:p>
                      <a:pPr algn="ctr"/>
                      <a:r>
                        <a:rPr lang="ru-RU" sz="1100" dirty="0" smtClean="0"/>
                        <a:t>участие в обеспечении безопасности граждан и антитеррористической защищенности потенциальных объектов террористических посягательств;</a:t>
                      </a:r>
                    </a:p>
                    <a:p>
                      <a:pPr algn="ctr"/>
                      <a:r>
                        <a:rPr lang="ru-RU" sz="1100" dirty="0" smtClean="0"/>
                        <a:t>противодействие распространению идеологии терроризма и экстремизма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предупреждение террористических актов и экстремистских проявлений;</a:t>
                      </a:r>
                    </a:p>
                    <a:p>
                      <a:pPr algn="ctr"/>
                      <a:r>
                        <a:rPr lang="ru-RU" sz="1100" dirty="0" smtClean="0"/>
                        <a:t>создание системы противодействия терроризму и экстремизму, а также механизма, обеспечивающего эффективную профилактику терроризма и экстремизма, минимизацию и ликвидацию последствий от террористической деятельности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5184576" cy="1152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Муниципальная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программа                   «Профилактика терроризма и экстремизма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Зеленчукском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муниципальном районе                       на 2017-2019 годы»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772680"/>
              </p:ext>
            </p:extLst>
          </p:nvPr>
        </p:nvGraphicFramePr>
        <p:xfrm>
          <a:off x="539552" y="4509120"/>
          <a:ext cx="8229600" cy="220472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6491064"/>
                <a:gridCol w="576064"/>
                <a:gridCol w="576064"/>
                <a:gridCol w="586408"/>
              </a:tblGrid>
              <a:tr h="2813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 программы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838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Проведение «круглых столов», научно-практических конференций с участием представителей религиозных конфессий, национальных общественных организаций, руководителей учебных заведений по проблемам укрепления нравственного здоровья в обществе, профилактике терроризма и экстремизма,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5189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Организация и проведение в муниципальных общеобразовательных учреждениях района ежегодных конкурсов, спортивных мероприятий, тыс. руб.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83609">
                <a:tc>
                  <a:txBody>
                    <a:bodyPr/>
                    <a:lstStyle/>
                    <a:p>
                      <a:pPr indent="6350"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Проведение «Месячников безопасности» в муниципальных общеобразова</a:t>
                      </a:r>
                      <a:r>
                        <a:rPr lang="ru-RU" sz="1100" dirty="0">
                          <a:effectLst/>
                        </a:rPr>
                        <a:t>тельных учреждениях, занятий по </a:t>
                      </a:r>
                      <a:r>
                        <a:rPr lang="ru-RU" sz="1100" spc="-10" dirty="0">
                          <a:effectLst/>
                        </a:rPr>
                        <a:t>профилактике преступлений о ложных </a:t>
                      </a:r>
                      <a:r>
                        <a:rPr lang="ru-RU" sz="1100" dirty="0">
                          <a:effectLst/>
                        </a:rPr>
                        <a:t>сообщениях об актах </a:t>
                      </a:r>
                      <a:r>
                        <a:rPr lang="ru-RU" sz="1100" dirty="0" smtClean="0">
                          <a:effectLst/>
                        </a:rPr>
                        <a:t>терроризма, тыс. руб.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609">
                <a:tc>
                  <a:txBody>
                    <a:bodyPr/>
                    <a:lstStyle/>
                    <a:p>
                      <a:pPr marR="39370" indent="8890"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Проведение мероприятий, направлен­</a:t>
                      </a:r>
                      <a:r>
                        <a:rPr lang="ru-RU" sz="1100" spc="-5" dirty="0">
                          <a:effectLst/>
                        </a:rPr>
                        <a:t>ных на продвижение идеалов взаимо­</a:t>
                      </a:r>
                      <a:r>
                        <a:rPr lang="ru-RU" sz="1100" dirty="0">
                          <a:effectLst/>
                        </a:rPr>
                        <a:t>понимания, терпимости, межнацио­нальной </a:t>
                      </a:r>
                      <a:r>
                        <a:rPr lang="ru-RU" sz="1100" dirty="0" smtClean="0">
                          <a:effectLst/>
                        </a:rPr>
                        <a:t>солидарности, тыс. руб.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http://ic.pics.livejournal.com/notnoise/72162892/32305/32305_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623"/>
            <a:ext cx="3641547" cy="1763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Efimenko\Local Settings\Temporary Internet Files\Content.IE5\1QPR522T\anti_terrorism_sticker-p217520014542824526qjcl_4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" y="2132856"/>
            <a:ext cx="1469486" cy="15449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im3-tub-ru.yandex.net/i?id=e358de5c9eb2f60d1e612907e1471658&amp;n=33&amp;h=190&amp;w=233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1944216" cy="961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Aminat\Мои документы\Мои рисунки\бюдж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624"/>
            <a:ext cx="2952328" cy="20690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4464496" cy="57606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понятия, применяемые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формировании бюджета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88640"/>
            <a:ext cx="4320480" cy="72008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Глоссарий 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375877"/>
            <a:ext cx="8064896" cy="429348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3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КОНСОЛИДИРОВАННИЙ БЮДЖЕТ -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бюджетами.</a:t>
            </a:r>
          </a:p>
          <a:p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- поступающие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в бюджет денежные средства, за исключением источников финансирования дефицита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бюджета.</a:t>
            </a:r>
          </a:p>
          <a:p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.. превышении расходов над доходами </a:t>
            </a:r>
            <a:endParaRPr lang="ru-RU" sz="13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превышении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расходов над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доходами</a:t>
            </a:r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3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превышении доходов над расходами </a:t>
            </a:r>
            <a:endParaRPr lang="ru-RU" sz="13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РАСХОДНОЕ ОБЯЗАТЕЛЬСТВО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- обязанность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публично-правового образования предоставить физическому или юридическому лицу, иному уровню бюджета, международной организации средства из соответствующего бюджета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8224" y="225515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 </a:t>
            </a:r>
          </a:p>
          <a:p>
            <a:pPr algn="ctr"/>
            <a:r>
              <a:rPr lang="ru-RU" sz="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sz="7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5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198310"/>
            <a:ext cx="4536505" cy="12047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9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Муниципальная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программа                   «Противодействие коррупции в </a:t>
            </a:r>
            <a:r>
              <a:rPr lang="ru-RU" sz="19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Зеленчукском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муниципальном районе </a:t>
            </a:r>
            <a:endParaRPr lang="ru-RU" sz="19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на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2017-2019 годы»</a:t>
            </a:r>
            <a:b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19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969153"/>
              </p:ext>
            </p:extLst>
          </p:nvPr>
        </p:nvGraphicFramePr>
        <p:xfrm>
          <a:off x="467544" y="5157192"/>
          <a:ext cx="8229600" cy="16306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491064"/>
                <a:gridCol w="576064"/>
                <a:gridCol w="576064"/>
                <a:gridCol w="586408"/>
              </a:tblGrid>
              <a:tr h="2422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программы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9873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Совершенствование правового регулирования в сфере противодействия коррупции, тыс. руб.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9873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Организационные меры по формированию механизмов противодействия коррупции, тыс. руб.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7064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Внедрение антикоррупционных механизмов в рамках реализации</a:t>
                      </a:r>
                    </a:p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кадровой политики в администрации Зеленчукского муниципального района,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7064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Повышение эффективности общественного контроля за деятельностью органов местного самоуправления, организация взаимодействия с институтами гражданского общества,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Documents and Settings\Efimenko\Local Settings\Temporary Internet Files\Content.IE5\1QPR522T\anti_terrorism_sticker-p217520014542824526qjcl_4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" y="2132856"/>
            <a:ext cx="1469486" cy="15449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609072"/>
              </p:ext>
            </p:extLst>
          </p:nvPr>
        </p:nvGraphicFramePr>
        <p:xfrm>
          <a:off x="179512" y="1587604"/>
          <a:ext cx="8754115" cy="34975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656184"/>
                <a:gridCol w="2304256"/>
                <a:gridCol w="4793675"/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Задачи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Ожидаемые результаты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1632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условий, затрудняющих возможность коррупционного поведения и обеспечивающих снижение уровня коррупции в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Зеленчукском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районе;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прав и законных интересов граждан и организаций от угроз, связанных с коррупцией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* организация исполнения правовых актов и управленческих решений в области противодействия коррупции;</a:t>
                      </a: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 * повышение эффективности инструментов и механизмов противодействия коррупции, в том числе правовых и организационных;</a:t>
                      </a: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 * обеспечение объективной оценки состояния коррупции и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противо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действия коррупции посредством проведения мониторинга общественного мнения;</a:t>
                      </a: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 * активизация антикоррупционного обучения и антикоррупционной пропаганды, </a:t>
                      </a: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 * обеспечение эффективного использования муниципального имущества и бюджетных средств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  * совершенствование нормативной правовой базы по созданию системы противодействия коррупции в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Зеленчукском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муниципальном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районе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  * снижение числа коррупционных правонарушений со стороны должностных лиц органов местного самоуправления  муниципального  района, предупреждение коррупционных правонарушений муниципальных служащих администрации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Зеленчукского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 района;</a:t>
                      </a: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 * повышение качества и доступности муниципальных услуг;</a:t>
                      </a: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 * повышение активности в процессах противодействия коррупции институтов и структур гражданского общества, в том числе:</a:t>
                      </a: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приоритет  закона как основного инструмента регулирования общественных отношений;</a:t>
                      </a: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 * открытость и доступность для граждан и организаций деятельности  органов местного самоуправления, упрочение их связи с гражданским обществом;</a:t>
                      </a: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 * повышение доверия граждан к органам местного самоуправления;</a:t>
                      </a: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и укрепление институтов гражданского общества; </a:t>
                      </a: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 * увеличение доли открытых торгов, торгов в форме электронного аукциона;</a:t>
                      </a: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 * уменьшение доли стоимости контрактов, заключенных по результатам несостоявшихся торгов и запросов котировок у единственного поставщика, исполнителя, подрядчика в общей стоимости заключенных контрактов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2304256" cy="9361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 descr="C:\Documents and Settings\Efimenko\Local Settings\Temporary Internet Files\Content.IE5\20TSV1G5\large217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" y="116632"/>
            <a:ext cx="1469485" cy="13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624"/>
            <a:ext cx="3312368" cy="2192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59024" y="279442"/>
            <a:ext cx="6013176" cy="11333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9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Муниципальная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программа </a:t>
            </a:r>
            <a:endParaRPr lang="ru-RU" sz="19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     «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Профилактика преступлений и 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иных правонарушений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 </a:t>
            </a:r>
            <a:r>
              <a:rPr lang="ru-RU" sz="19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Зеленчукском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муниципальном 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районе на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2017-2019 годы»</a:t>
            </a:r>
            <a:b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19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746544"/>
              </p:ext>
            </p:extLst>
          </p:nvPr>
        </p:nvGraphicFramePr>
        <p:xfrm>
          <a:off x="518865" y="5686728"/>
          <a:ext cx="8157591" cy="10546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{00A15C55-8517-42AA-B614-E9B94910E393}</a:tableStyleId>
              </a:tblPr>
              <a:tblGrid>
                <a:gridCol w="6434268"/>
                <a:gridCol w="571023"/>
                <a:gridCol w="571023"/>
                <a:gridCol w="581277"/>
              </a:tblGrid>
              <a:tr h="2515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 программы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4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Общие организационные мероприятия, тыс. руб.</a:t>
                      </a:r>
                      <a:endParaRPr lang="ru-R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150</a:t>
                      </a:r>
                      <a:endParaRPr lang="ru-R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150</a:t>
                      </a:r>
                      <a:endParaRPr lang="ru-R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150</a:t>
                      </a:r>
                      <a:endParaRPr lang="ru-R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Предупреждение беспризорности, безнадзорности, профилактика правонарушений несовершеннолетних, тыс. руб.</a:t>
                      </a:r>
                      <a:endParaRPr lang="ru-R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30</a:t>
                      </a:r>
                      <a:endParaRPr lang="ru-R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30</a:t>
                      </a:r>
                      <a:endParaRPr lang="ru-R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30</a:t>
                      </a:r>
                      <a:endParaRPr lang="ru-R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4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Предупреждение преступлений и правонарушений в общественных местах, тыс. руб.</a:t>
                      </a:r>
                      <a:endParaRPr lang="ru-R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220</a:t>
                      </a:r>
                      <a:endParaRPr lang="ru-R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240</a:t>
                      </a:r>
                      <a:endParaRPr lang="ru-R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260</a:t>
                      </a:r>
                      <a:endParaRPr lang="ru-RU" sz="1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Picture 2" descr="C:\Documents and Settings\Efimenko\Local Settings\Temporary Internet Files\Content.IE5\1QPR522T\anti_terrorism_sticker-p217520014542824526qjcl_4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" y="2132856"/>
            <a:ext cx="1469486" cy="15449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622529"/>
              </p:ext>
            </p:extLst>
          </p:nvPr>
        </p:nvGraphicFramePr>
        <p:xfrm>
          <a:off x="179512" y="1687800"/>
          <a:ext cx="8754115" cy="39014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{00A15C55-8517-42AA-B614-E9B94910E393}</a:tableStyleId>
              </a:tblPr>
              <a:tblGrid>
                <a:gridCol w="1512168"/>
                <a:gridCol w="4320480"/>
                <a:gridCol w="2921467"/>
              </a:tblGrid>
              <a:tr h="2933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Задачи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Ожидаемые результаты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46141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формирование действенной системы профилактики правонарушений и преступлений на территории района.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* осуществление целенаправленной социально-правовой профилактики правонарушений и преступлений;</a:t>
                      </a:r>
                    </a:p>
                    <a:p>
                      <a:r>
                        <a:rPr lang="ru-RU" sz="1000" dirty="0" smtClean="0"/>
                        <a:t>* снижение уровня преступности на территории района за счет:</a:t>
                      </a:r>
                    </a:p>
                    <a:p>
                      <a:r>
                        <a:rPr lang="ru-RU" sz="1000" dirty="0" smtClean="0"/>
                        <a:t>* совершенствования нормативной правовой базы по профилактике правонарушений;</a:t>
                      </a:r>
                    </a:p>
                    <a:p>
                      <a:r>
                        <a:rPr lang="ru-RU" sz="1000" dirty="0" smtClean="0"/>
                        <a:t>* активизации участия и улучшения координации деятельности органов местного самоуправления в предупреждении правонарушений;</a:t>
                      </a:r>
                    </a:p>
                    <a:p>
                      <a:r>
                        <a:rPr lang="ru-RU" sz="1000" dirty="0" smtClean="0"/>
                        <a:t>* вовлечения в деятельность по предупреждению правонарушений учреждений, иных организаций всех форм собственности, добровольных народных дружин, казачества, в том числе общественных организаций;</a:t>
                      </a:r>
                    </a:p>
                    <a:p>
                      <a:r>
                        <a:rPr lang="ru-RU" sz="1000" dirty="0" smtClean="0"/>
                        <a:t>* повышения оперативности реагирования правоохранительных органов на заявления и сообщения о правонарушениях с помощью применения технических средств контроля за ситуацией в общественных местах;</a:t>
                      </a:r>
                    </a:p>
                    <a:p>
                      <a:r>
                        <a:rPr lang="ru-RU" sz="1000" dirty="0" smtClean="0"/>
                        <a:t>* активизации работы по предупреждению и профилактике </a:t>
                      </a:r>
                      <a:r>
                        <a:rPr lang="ru-RU" sz="1000" dirty="0" err="1" smtClean="0"/>
                        <a:t>правонару-шений</a:t>
                      </a:r>
                      <a:r>
                        <a:rPr lang="ru-RU" sz="1000" dirty="0" smtClean="0"/>
                        <a:t>, совершаемых на улицах, в общественных местах, сфере семейно-бытовых отношений, рецидивной преступности, а также правонарушений, совершаемых несовершеннолетними;</a:t>
                      </a:r>
                    </a:p>
                    <a:p>
                      <a:r>
                        <a:rPr lang="ru-RU" sz="1000" dirty="0" smtClean="0"/>
                        <a:t> * создания надежной системы противодействия организованной преступности, </a:t>
                      </a:r>
                      <a:r>
                        <a:rPr lang="ru-RU" sz="1000" dirty="0" err="1" smtClean="0"/>
                        <a:t>нарко</a:t>
                      </a:r>
                      <a:r>
                        <a:rPr lang="ru-RU" sz="1000" dirty="0" smtClean="0"/>
                        <a:t>-бизнесу, терроризму и иным проявлениям экстремизма, незаконной миграции, экономической преступности и коррупции;</a:t>
                      </a:r>
                    </a:p>
                    <a:p>
                      <a:r>
                        <a:rPr lang="ru-RU" sz="1000" dirty="0" smtClean="0"/>
                        <a:t> * выявления и устранения причин и условий, способствующих совершению правонарушений.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* сократить к 2019 году общее количество зарегистрированных преступлений на 3%;</a:t>
                      </a:r>
                    </a:p>
                    <a:p>
                      <a:pPr algn="l"/>
                      <a:r>
                        <a:rPr lang="ru-RU" sz="1000" dirty="0" smtClean="0"/>
                        <a:t>* снизить уровень рецидивной и «бытовой» преступности на 1,5%;</a:t>
                      </a:r>
                    </a:p>
                    <a:p>
                      <a:pPr algn="l"/>
                      <a:r>
                        <a:rPr lang="ru-RU" sz="1000" dirty="0" smtClean="0"/>
                        <a:t>* оздоровить обстановку в общественных местах;</a:t>
                      </a:r>
                    </a:p>
                    <a:p>
                      <a:pPr algn="l"/>
                      <a:r>
                        <a:rPr lang="ru-RU" sz="1000" dirty="0" smtClean="0"/>
                        <a:t>дополнительно привлечь к охране                     общественного порядка не менее 30 жителей района;</a:t>
                      </a:r>
                    </a:p>
                    <a:p>
                      <a:pPr algn="l"/>
                      <a:r>
                        <a:rPr lang="ru-RU" sz="1000" dirty="0" smtClean="0"/>
                        <a:t>* изъять не менее 10 единиц огнестрельного оружия и 100 единиц боеприпасов, незаконно хранящихся у населения;</a:t>
                      </a:r>
                    </a:p>
                    <a:p>
                      <a:pPr algn="l"/>
                      <a:r>
                        <a:rPr lang="ru-RU" sz="1000" dirty="0" smtClean="0"/>
                        <a:t>* повысить эффективность государственной системы социальной профилактики право нарушений, направленной на активизацию борьбы с пьянством, алкоголизмом, наркоманией, преступностью, безнадзорностью, беспризорностью несовершеннолетних, незаконной миграцией, </a:t>
                      </a:r>
                      <a:r>
                        <a:rPr lang="ru-RU" sz="1000" dirty="0" err="1" smtClean="0"/>
                        <a:t>ресоциализацию</a:t>
                      </a:r>
                      <a:r>
                        <a:rPr lang="ru-RU" sz="1000" dirty="0" smtClean="0"/>
                        <a:t> лиц, освободившихся из мест лишения свободы;</a:t>
                      </a:r>
                    </a:p>
                    <a:p>
                      <a:pPr algn="l"/>
                      <a:r>
                        <a:rPr lang="ru-RU" sz="1000" dirty="0" smtClean="0"/>
                        <a:t>* улучшить профилактику правонарушений в среде несовершеннолетних и молодежи;</a:t>
                      </a:r>
                    </a:p>
                    <a:p>
                      <a:pPr algn="l"/>
                      <a:r>
                        <a:rPr lang="ru-RU" sz="1000" dirty="0" smtClean="0"/>
                        <a:t>* повысить уровень доверия населения к право-охранительным органам района.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1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2202"/>
            <a:ext cx="1556977" cy="172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2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Documents and Settings\Aminat\Local Settings\Temporary Internet Files\Content.Word\4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81"/>
            <a:ext cx="1791435" cy="1728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Documents and Settings\Aminat\Local Settings\Temporary Internet Files\Content.Word\3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624"/>
            <a:ext cx="1979712" cy="16886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465755"/>
              </p:ext>
            </p:extLst>
          </p:nvPr>
        </p:nvGraphicFramePr>
        <p:xfrm>
          <a:off x="467544" y="1700808"/>
          <a:ext cx="8221542" cy="27355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088232"/>
                <a:gridCol w="3096344"/>
                <a:gridCol w="3036966"/>
              </a:tblGrid>
              <a:tr h="3394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Задачи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Ожидаемые результаты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036798"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Снижение уровня потребления наркотических средств, психотропных веществ и их </a:t>
                      </a:r>
                      <a:r>
                        <a:rPr lang="ru-RU" sz="11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прекурсоров</a:t>
                      </a:r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 на территории района; формирование у подрастающего поколения представления о тяжких последствиях употребления наркотиков для здоровья; приобщение подростков и молодежи к занятиям спортом и расширение их досуга.</a:t>
                      </a:r>
                      <a:endParaRPr lang="ru-RU" sz="11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Расширение знаний подрастающего поколения о необходимости ведения здорового образа жизни , обеспечение (с согласия законных представителей) медицинского обследования учащихся школ района с целью выявления употребления наркотических средств, психотропных веществ и их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прекурсоров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, а также в целях оказания медицинской и психологической помощи.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Снижение среди молодежи числа «потребителей» наркотических средств, психотропных веществ и их </a:t>
                      </a:r>
                      <a:r>
                        <a:rPr lang="ru-RU" sz="11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прекурсоров</a:t>
                      </a:r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; формирование психологической культуры детей и подростков , укрепление их психологического здоровья; вовлечение родителей в различные формы профилактики психически активных веществ ( клубы, лектории и т.д.), увеличение количества различных кружков и секций, формирование культуры здорового образа жизни, снижение темпов распространения наркомании на территории района.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691680" y="143374"/>
            <a:ext cx="5616624" cy="13850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Муниципальная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программа 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         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«Профилактика употребления наркотических средств, психотропных веществ и их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прекурсоров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подростками и молодежью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Зеленчукского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муниципального района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2017 – 2019 годы»</a:t>
            </a:r>
          </a:p>
        </p:txBody>
      </p:sp>
      <p:pic>
        <p:nvPicPr>
          <p:cNvPr id="12" name="Рисунок 11" descr="C:\Documents and Settings\Aminat\Local Settings\Temporary Internet Files\Content.Word\6.b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35866"/>
            <a:ext cx="3096344" cy="10172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852091"/>
              </p:ext>
            </p:extLst>
          </p:nvPr>
        </p:nvGraphicFramePr>
        <p:xfrm>
          <a:off x="251520" y="4437112"/>
          <a:ext cx="8568953" cy="22860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{BC89EF96-8CEA-46FF-86C4-4CE0E7609802}</a:tableStyleId>
              </a:tblPr>
              <a:tblGrid>
                <a:gridCol w="6855163"/>
                <a:gridCol w="571264"/>
                <a:gridCol w="571264"/>
                <a:gridCol w="571262"/>
              </a:tblGrid>
              <a:tr h="27219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</a:rPr>
                        <a:t>Наименование показателя программы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292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семинаров , тренингов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организации профилактической работы с учащимися  общеобразовательных учреждений района по предупреждению употребления наркотических средств, тыс. руб.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292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и проведение спортивных мероприятий «Мы за здоровый образ жизни! Спорт вместо наркотиков»,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34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Оформление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информационно-агитационных стендов в общеобразовательных учреждениях района,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292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Подготовка и проведение  районного конкурса  и акций по профилактике употребления наркотических средств и психотропных веществ,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292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проведение досуговых мероприятий, направленных на занятость подростков и молодежи в свободное от учебы время,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8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37112"/>
            <a:ext cx="655272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915816" y="279442"/>
            <a:ext cx="5904655" cy="11333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9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Муниципальная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программа </a:t>
            </a:r>
            <a:endParaRPr lang="ru-RU" sz="19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«Развитие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малого и 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среднего предпринимательства</a:t>
            </a:r>
          </a:p>
          <a:p>
            <a:r>
              <a:rPr lang="ru-RU" sz="19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Зеленчукском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муниципальном 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районе</a:t>
            </a:r>
          </a:p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на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2016-2018 годы»</a:t>
            </a:r>
            <a:b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19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920144"/>
              </p:ext>
            </p:extLst>
          </p:nvPr>
        </p:nvGraphicFramePr>
        <p:xfrm>
          <a:off x="611560" y="5252040"/>
          <a:ext cx="8157591" cy="141732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{7DF18680-E054-41AD-8BC1-D1AEF772440D}</a:tableStyleId>
              </a:tblPr>
              <a:tblGrid>
                <a:gridCol w="6434268"/>
                <a:gridCol w="571023"/>
                <a:gridCol w="571023"/>
                <a:gridCol w="581277"/>
              </a:tblGrid>
              <a:tr h="2515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 программы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4627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effectLst/>
                        </a:rPr>
                        <a:t>Развитие и поддержка инфраструктуры для сектора малого и среднего предпринимательства, </a:t>
                      </a:r>
                      <a:r>
                        <a:rPr lang="ru-RU" sz="1100" kern="1200" dirty="0" err="1" smtClean="0">
                          <a:effectLst/>
                        </a:rPr>
                        <a:t>тыс.руб</a:t>
                      </a:r>
                      <a:r>
                        <a:rPr lang="ru-RU" sz="1100" kern="1200" dirty="0" smtClean="0"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9253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effectLst/>
                        </a:rPr>
                        <a:t>Изготовление и распространение афиш, растяжек, плакатов, стендов поздравительного характера, посвященных</a:t>
                      </a:r>
                      <a:r>
                        <a:rPr lang="ru-RU" sz="1100" kern="1200" baseline="0" dirty="0" smtClean="0">
                          <a:effectLst/>
                        </a:rPr>
                        <a:t> ежегодному празднованию Дня предпринимателя</a:t>
                      </a:r>
                      <a:r>
                        <a:rPr lang="ru-RU" sz="1100" kern="1200" dirty="0" smtClean="0">
                          <a:effectLst/>
                        </a:rPr>
                        <a:t>, </a:t>
                      </a:r>
                      <a:r>
                        <a:rPr lang="ru-RU" sz="1100" kern="1200" dirty="0" err="1" smtClean="0">
                          <a:effectLst/>
                        </a:rPr>
                        <a:t>тыс.руб</a:t>
                      </a:r>
                      <a:r>
                        <a:rPr lang="ru-RU" sz="1100" kern="1200" dirty="0" smtClean="0"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406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Привлечение субъектов малого и среднего предпринимательства к участию в выставках-конкурсах в целях расширения рынка сбыта товаров, работ и услуг, привлечения инвестиций, </a:t>
                      </a:r>
                      <a:r>
                        <a:rPr lang="ru-RU" sz="1100" dirty="0" err="1" smtClean="0"/>
                        <a:t>тыс.руб</a:t>
                      </a:r>
                      <a:r>
                        <a:rPr lang="ru-RU" sz="1100" dirty="0" smtClean="0"/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Documents and Settings\Efimenko\Local Settings\Temporary Internet Files\Content.IE5\1QPR522T\anti_terrorism_sticker-p217520014542824526qjcl_4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" y="2132856"/>
            <a:ext cx="1469486" cy="15449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05943"/>
              </p:ext>
            </p:extLst>
          </p:nvPr>
        </p:nvGraphicFramePr>
        <p:xfrm>
          <a:off x="179512" y="1687801"/>
          <a:ext cx="8754115" cy="27432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{7DF18680-E054-41AD-8BC1-D1AEF772440D}</a:tableStyleId>
              </a:tblPr>
              <a:tblGrid>
                <a:gridCol w="3312368"/>
                <a:gridCol w="2376264"/>
                <a:gridCol w="3065483"/>
              </a:tblGrid>
              <a:tr h="2740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Задачи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Ожидаемые результаты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331261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Обеспечение благоприятных условий для развития малого и среднего предпринимательства в </a:t>
                      </a:r>
                      <a:r>
                        <a:rPr lang="ru-RU" sz="1100" dirty="0" err="1" smtClean="0"/>
                        <a:t>Зеленчукском</a:t>
                      </a:r>
                      <a:r>
                        <a:rPr lang="ru-RU" sz="1100" dirty="0" smtClean="0"/>
                        <a:t> муниципальном районе, способствующих:</a:t>
                      </a:r>
                    </a:p>
                    <a:p>
                      <a:pPr algn="l"/>
                      <a:r>
                        <a:rPr lang="ru-RU" sz="1100" dirty="0" smtClean="0"/>
                        <a:t> * устойчивому росту уровня социально-</a:t>
                      </a:r>
                      <a:r>
                        <a:rPr lang="ru-RU" sz="1100" dirty="0" err="1" smtClean="0"/>
                        <a:t>экономичес</a:t>
                      </a:r>
                      <a:r>
                        <a:rPr lang="ru-RU" sz="1100" dirty="0" smtClean="0"/>
                        <a:t> кого развития </a:t>
                      </a:r>
                      <a:r>
                        <a:rPr lang="ru-RU" sz="1100" dirty="0" err="1" smtClean="0"/>
                        <a:t>Зеленчукского</a:t>
                      </a:r>
                      <a:r>
                        <a:rPr lang="ru-RU" sz="1100" dirty="0" smtClean="0"/>
                        <a:t> муниципального района; </a:t>
                      </a:r>
                    </a:p>
                    <a:p>
                      <a:pPr algn="l"/>
                      <a:r>
                        <a:rPr lang="ru-RU" sz="1100" dirty="0" smtClean="0"/>
                        <a:t> * формированию экономически активного среднего класса;</a:t>
                      </a:r>
                    </a:p>
                    <a:p>
                      <a:pPr algn="l"/>
                      <a:r>
                        <a:rPr lang="ru-RU" sz="1100" dirty="0" smtClean="0"/>
                        <a:t> * ускорению развития малого и среднего предпринимательства в приоритетных для </a:t>
                      </a:r>
                      <a:r>
                        <a:rPr lang="ru-RU" sz="1100" dirty="0" err="1" smtClean="0"/>
                        <a:t>Зеленчукского</a:t>
                      </a:r>
                      <a:r>
                        <a:rPr lang="ru-RU" sz="1100" dirty="0" smtClean="0"/>
                        <a:t> муниципального района сферах деятельности;</a:t>
                      </a:r>
                    </a:p>
                    <a:p>
                      <a:pPr algn="l"/>
                      <a:r>
                        <a:rPr lang="ru-RU" sz="1100" dirty="0" smtClean="0"/>
                        <a:t> * занятости и </a:t>
                      </a:r>
                      <a:r>
                        <a:rPr lang="ru-RU" sz="1100" dirty="0" err="1" smtClean="0"/>
                        <a:t>самозанятости</a:t>
                      </a:r>
                      <a:r>
                        <a:rPr lang="ru-RU" sz="1100" dirty="0" smtClean="0"/>
                        <a:t> населения.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  *  наращивание потенциала субъектов инфраструктуры поддержки предпринимательства, расширение ее </a:t>
                      </a:r>
                      <a:br>
                        <a:rPr lang="ru-RU" sz="1100" dirty="0" smtClean="0"/>
                      </a:br>
                      <a:r>
                        <a:rPr lang="ru-RU" sz="1100" dirty="0" smtClean="0"/>
                        <a:t>состава, обеспечение эффективного взаимодействия с субъектами малого и среднего предпринимательства; </a:t>
                      </a:r>
                    </a:p>
                    <a:p>
                      <a:pPr algn="l"/>
                      <a:r>
                        <a:rPr lang="ru-RU" sz="1100" dirty="0" smtClean="0"/>
                        <a:t>  *  преодоление административных барьеров на пути развития малого и среднего предпринимательства.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Показатели социально-экономической эффективности: </a:t>
                      </a:r>
                    </a:p>
                    <a:p>
                      <a:pPr algn="l"/>
                      <a:r>
                        <a:rPr lang="ru-RU" sz="1100" dirty="0" smtClean="0"/>
                        <a:t>  * увеличение количества субъектов малого предпринимательства;</a:t>
                      </a:r>
                    </a:p>
                    <a:p>
                      <a:pPr algn="l"/>
                      <a:r>
                        <a:rPr lang="ru-RU" sz="1100" dirty="0" smtClean="0"/>
                        <a:t>  * увеличение субъектов малого и среднего предпринимательства  – исполнителей муниципального заказа; </a:t>
                      </a:r>
                    </a:p>
                    <a:p>
                      <a:pPr algn="l"/>
                      <a:r>
                        <a:rPr lang="ru-RU" sz="1100" dirty="0" smtClean="0"/>
                        <a:t>  * увеличение доли занятых в секторе малого и среднего предпринимательства  в общей численности;</a:t>
                      </a:r>
                    </a:p>
                    <a:p>
                      <a:pPr algn="l"/>
                      <a:r>
                        <a:rPr lang="ru-RU" sz="1100" dirty="0" smtClean="0"/>
                        <a:t>  * увеличение среднемесячной заработной платы в секторе малого и среднего предпринимательства.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736304" cy="1584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5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2-tub-ru.yandex.net/i?id=c79e9cec37695a165b32fefe463af70b&amp;n=33&amp;h=190&amp;w=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208218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848786"/>
              </p:ext>
            </p:extLst>
          </p:nvPr>
        </p:nvGraphicFramePr>
        <p:xfrm>
          <a:off x="537267" y="1844824"/>
          <a:ext cx="8221542" cy="18973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304256"/>
                <a:gridCol w="3816424"/>
                <a:gridCol w="2100862"/>
              </a:tblGrid>
              <a:tr h="4974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Задачи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Ожидаемые результаты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302758"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доступности улучшения  жилищных условий граждан, проживающих в сельской местности; комплексное обустройство населенных пунктов  объектами социальной и инженерной инфраструктуры </a:t>
                      </a:r>
                      <a:endParaRPr lang="ru-RU" sz="11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 сети учреждений культурно-досугового типа в сельской местности, развитие сети общеобразовательных учреждений в сельской местности, участие в культурной жизни и пользование учреждениями культуры, доступ к культурным ценностям, создание условий для организации массового отдыха , досуга, и обеспечения жителей района услугами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Обеспечить  комфортный отдых в учреждениях культурно-досугового  типа, повысить доступность услуг, произвести ремонт в учреждениях культуры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43374"/>
            <a:ext cx="5328592" cy="13850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Муниципальная программа </a:t>
            </a: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«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Устойчивое развитие сельских территорий 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Зеленчукского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муниципального района </a:t>
            </a: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на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2014-2017 годы и на период до 2020 года» </a:t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386637"/>
              </p:ext>
            </p:extLst>
          </p:nvPr>
        </p:nvGraphicFramePr>
        <p:xfrm>
          <a:off x="825352" y="4982445"/>
          <a:ext cx="7704856" cy="168691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{BC89EF96-8CEA-46FF-86C4-4CE0E7609802}</a:tableStyleId>
              </a:tblPr>
              <a:tblGrid>
                <a:gridCol w="6480720"/>
                <a:gridCol w="648072"/>
                <a:gridCol w="576064"/>
              </a:tblGrid>
              <a:tr h="29149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</a:rPr>
                        <a:t>Наименование показателя программы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602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 МБОУ  ДОД  КДШИ 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2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 МБОУ ДОД СДШИ  «ОРФЕЙ», тыс. руб.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  МБРОУ ДОД ЗДШИ , тыс. руб.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МБРОУ ДОД ЗДШИ  «ЛИРА», тыс. руб.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055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мини стадиона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спортивной площадки в МКОУ «СОШ № 4 ст. Зеленчукской»,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12002"/>
            <a:ext cx="2520280" cy="1492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im3-tub-ru.yandex.net/i?id=ca468b54ec48a3ec33f8c0679da4761c&amp;n=33&amp;h=190&amp;w=2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624"/>
            <a:ext cx="252028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im1-tub-ru.yandex.net/i?id=ef5264c09d9ea59e4ac1d810d5373276&amp;n=33&amp;h=190&amp;w=274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89040"/>
            <a:ext cx="2400600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17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03"/>
            <a:ext cx="2421874" cy="149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25144"/>
            <a:ext cx="2304256" cy="1584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304256" cy="1628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893432"/>
              </p:ext>
            </p:extLst>
          </p:nvPr>
        </p:nvGraphicFramePr>
        <p:xfrm>
          <a:off x="467544" y="1484784"/>
          <a:ext cx="8221542" cy="279706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1152128"/>
                <a:gridCol w="3240360"/>
                <a:gridCol w="3829054"/>
              </a:tblGrid>
              <a:tr h="42724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Задачи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Ожидаемые результаты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309054"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Возрождение и развитие казачества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/>
                        <a:t>* развитие системы патриотического воспитания молодежи, возрождение традиционной культуры казачества, развитие физической культуры и спорта, сохранение культурных ценностей;</a:t>
                      </a:r>
                    </a:p>
                    <a:p>
                      <a:pPr algn="l"/>
                      <a:r>
                        <a:rPr lang="ru-RU" sz="1150" dirty="0" smtClean="0"/>
                        <a:t>* осуществление мероприятий, влияющих на процесс возрождения и становления казачества;</a:t>
                      </a:r>
                    </a:p>
                    <a:p>
                      <a:pPr algn="l"/>
                      <a:r>
                        <a:rPr lang="ru-RU" sz="1150" dirty="0" smtClean="0"/>
                        <a:t>* создание условий для деятельности, направленной на пропаганду и изучение традиционной культуры и истории казачества, повышение эффективности процесса возрождения и становления казачества.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/>
                        <a:t>* повышение уровня безопасности населения и обеспечение общественного порядка на территории муниципального образования;</a:t>
                      </a:r>
                    </a:p>
                    <a:p>
                      <a:pPr algn="l"/>
                      <a:r>
                        <a:rPr lang="ru-RU" sz="1150" dirty="0" smtClean="0"/>
                        <a:t>* создание   условий    для духовного возрождения,  сохранение  и развитие  самобытной казачьей  культуры, обычаев и традиций </a:t>
                      </a:r>
                      <a:r>
                        <a:rPr lang="ru-RU" sz="1150" dirty="0" err="1" smtClean="0"/>
                        <a:t>Зеленчукского</a:t>
                      </a:r>
                      <a:r>
                        <a:rPr lang="ru-RU" sz="1150" dirty="0" smtClean="0"/>
                        <a:t> районного казачьего общества;</a:t>
                      </a:r>
                    </a:p>
                    <a:p>
                      <a:pPr algn="l"/>
                      <a:r>
                        <a:rPr lang="ru-RU" sz="1150" dirty="0" smtClean="0"/>
                        <a:t>* военно-патриотическое, культурное и физическое воспитание молодежи, создание основы для подготовки несовершеннолетних граждан к служению Отечеству;</a:t>
                      </a:r>
                    </a:p>
                    <a:p>
                      <a:pPr algn="l"/>
                      <a:r>
                        <a:rPr lang="ru-RU" sz="1150" dirty="0" smtClean="0"/>
                        <a:t>* реализация проектов участия членов </a:t>
                      </a:r>
                      <a:r>
                        <a:rPr lang="ru-RU" sz="1150" dirty="0" err="1" smtClean="0"/>
                        <a:t>Зеленчукского</a:t>
                      </a:r>
                      <a:r>
                        <a:rPr lang="ru-RU" sz="1150" dirty="0" smtClean="0"/>
                        <a:t> районного казачьего общества в развитии сельского хозяйства и других отраслей экономики.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979712" y="215382"/>
            <a:ext cx="5328592" cy="11253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Муниципальная программа </a:t>
            </a:r>
          </a:p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«Развитие и становление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Зеленчукского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районного общества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Баталпашинского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казачьего отдела Кубанского казачьего войска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на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2017 год»</a:t>
            </a:r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080015"/>
              </p:ext>
            </p:extLst>
          </p:nvPr>
        </p:nvGraphicFramePr>
        <p:xfrm>
          <a:off x="1907704" y="4437112"/>
          <a:ext cx="7128792" cy="22707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{72833802-FEF1-4C79-8D5D-14CF1EAF98D9}</a:tableStyleId>
              </a:tblPr>
              <a:tblGrid>
                <a:gridCol w="6480720"/>
                <a:gridCol w="648072"/>
              </a:tblGrid>
              <a:tr h="28491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effectLst/>
                        </a:rPr>
                        <a:t>Наименование показателя программы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effectLst/>
                        </a:rPr>
                        <a:t>2017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</a:tr>
              <a:tr h="2984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и развитие классов казачьей направленности в общеобразовательных учреждениях, совершенствование их учебно-методической базы  в  образовательных учреждениях, тыс. руб.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26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спортивных мероприятий, тыс. руб.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335,0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84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Посещение воинские части и пограничные заставы, закрепленные за Зеленчукским районным казачьим обществом, с целью ознакомления с условиями службы казаков, их обучением, тыс. руб.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26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Дне призывника, посвященном призыву молодежи в ряды Вооруженных сил России, тыс. руб.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84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жителей Зеленчукского района, занимающихся в казачьих  военно-патриотических клубах  и секциях, чел.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84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участников учебно-полевых  сборов, семинаров, смотров, направленных на совершенствование патриотического воспитание молодежи,  чел.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7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im3-tub-ru.yandex.net/i?id=aed0337bb90bff9c51b1c9f83bbefe1d&amp;n=33&amp;h=190&amp;w=285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3096344" cy="1800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588947"/>
              </p:ext>
            </p:extLst>
          </p:nvPr>
        </p:nvGraphicFramePr>
        <p:xfrm>
          <a:off x="425225" y="1866096"/>
          <a:ext cx="8221542" cy="45872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{FABFCF23-3B69-468F-B69F-88F6DE6A72F2}</a:tableStyleId>
              </a:tblPr>
              <a:tblGrid>
                <a:gridCol w="1410471"/>
                <a:gridCol w="2376264"/>
                <a:gridCol w="4434807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Задачи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Ожидаемые результаты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054"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/>
                        <a:t>Обеспечение долгосрочной сбалансированности и устойчивости бюджетной системы </a:t>
                      </a:r>
                      <a:r>
                        <a:rPr lang="ru-RU" sz="1150" dirty="0" err="1" smtClean="0"/>
                        <a:t>Зеленчукского</a:t>
                      </a:r>
                      <a:r>
                        <a:rPr lang="ru-RU" sz="1150" dirty="0" smtClean="0"/>
                        <a:t> муниципального  района, повышение качества и прозрачности управления муниципальными финансами.</a:t>
                      </a:r>
                    </a:p>
                  </a:txBody>
                  <a:tcPr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/>
                        <a:t>Обеспечение равных условий для устойчивого и эффективного исполнения расходных обязательств муниципальных образований </a:t>
                      </a:r>
                      <a:r>
                        <a:rPr lang="ru-RU" sz="1150" dirty="0" err="1" smtClean="0"/>
                        <a:t>Зеленчукского</a:t>
                      </a:r>
                      <a:r>
                        <a:rPr lang="ru-RU" sz="1150" dirty="0" smtClean="0"/>
                        <a:t> муниципального района, обеспечение сбалансированности и повышение финансовой самостоятельности местных бюджетов;</a:t>
                      </a:r>
                    </a:p>
                    <a:p>
                      <a:pPr algn="l"/>
                      <a:r>
                        <a:rPr lang="ru-RU" sz="1150" dirty="0" smtClean="0"/>
                        <a:t> создание условий для эффективного, ответственного и прозрачного управления финансовыми ресурсами в рамках выполнения установленных функций и полномочий, а также повышения эффективности расходов местного бюджета.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рост объема налоговых и неналоговых доходов местных бюджетов в </a:t>
                      </a:r>
                      <a:r>
                        <a:rPr lang="ru-RU" sz="1050" dirty="0" smtClean="0"/>
                        <a:t>общем объеме доходов местных бюджетов; </a:t>
                      </a:r>
                    </a:p>
                    <a:p>
                      <a:pPr algn="l"/>
                      <a:r>
                        <a:rPr lang="ru-RU" sz="1050" dirty="0" smtClean="0"/>
                        <a:t>рост количества муниципальных образований и учреждений  </a:t>
                      </a:r>
                      <a:r>
                        <a:rPr lang="ru-RU" sz="1050" dirty="0" err="1" smtClean="0"/>
                        <a:t>Зеленчукского</a:t>
                      </a:r>
                      <a:r>
                        <a:rPr lang="ru-RU" sz="1050" dirty="0" smtClean="0"/>
                        <a:t> МР, в которых отдельные муниципальные полномочия исполняются надлежащим образом; </a:t>
                      </a:r>
                    </a:p>
                    <a:p>
                      <a:pPr algn="l"/>
                      <a:r>
                        <a:rPr lang="ru-RU" sz="1050" dirty="0" smtClean="0"/>
                        <a:t>отсутствие в местных бюджетах просроченной кредиторской задолженности по выплате заработной платы с начислениями работникам бюджетной сферы и по исполнению обязательств перед гражданами; </a:t>
                      </a:r>
                    </a:p>
                    <a:p>
                      <a:pPr algn="l"/>
                      <a:r>
                        <a:rPr lang="ru-RU" sz="1050" dirty="0" smtClean="0"/>
                        <a:t>повышение доли расходов местного бюджета, формируемых в рамках муниципальных программ </a:t>
                      </a:r>
                      <a:r>
                        <a:rPr lang="ru-RU" sz="1050" dirty="0" err="1" smtClean="0"/>
                        <a:t>Зеленчукского</a:t>
                      </a:r>
                      <a:r>
                        <a:rPr lang="ru-RU" sz="1050" dirty="0" smtClean="0"/>
                        <a:t> муниципального района; </a:t>
                      </a:r>
                    </a:p>
                    <a:p>
                      <a:pPr algn="l"/>
                      <a:r>
                        <a:rPr lang="ru-RU" sz="1050" dirty="0" smtClean="0"/>
                        <a:t>своевременное составление проекта бюджета </a:t>
                      </a:r>
                      <a:r>
                        <a:rPr lang="ru-RU" sz="1050" dirty="0" err="1" smtClean="0"/>
                        <a:t>Зеленчукского</a:t>
                      </a:r>
                      <a:r>
                        <a:rPr lang="ru-RU" sz="1050" dirty="0" smtClean="0"/>
                        <a:t> муниципального района и отчета об исполнении районного бюджета; </a:t>
                      </a:r>
                    </a:p>
                    <a:p>
                      <a:pPr algn="l"/>
                      <a:r>
                        <a:rPr lang="ru-RU" sz="1050" dirty="0" smtClean="0"/>
                        <a:t>не превышение размера дефицита бюджета к общему годовому объему доходов выше уровня, установленного Бюджетным кодексом РФ; </a:t>
                      </a:r>
                    </a:p>
                    <a:p>
                      <a:pPr algn="l"/>
                      <a:r>
                        <a:rPr lang="ru-RU" sz="1050" dirty="0" smtClean="0"/>
                        <a:t>поддержание рейтинга </a:t>
                      </a:r>
                      <a:r>
                        <a:rPr lang="ru-RU" sz="1050" dirty="0" err="1" smtClean="0"/>
                        <a:t>Зеленчукского</a:t>
                      </a:r>
                      <a:r>
                        <a:rPr lang="ru-RU" sz="1050" dirty="0" smtClean="0"/>
                        <a:t> муниципального района по качеству управления местными финансами; </a:t>
                      </a:r>
                    </a:p>
                    <a:p>
                      <a:pPr algn="l"/>
                      <a:r>
                        <a:rPr lang="ru-RU" sz="1050" dirty="0" smtClean="0"/>
                        <a:t>обеспечение исполнения расходных обязательств </a:t>
                      </a:r>
                      <a:r>
                        <a:rPr lang="ru-RU" sz="1050" dirty="0" err="1" smtClean="0"/>
                        <a:t>Зеленчукского</a:t>
                      </a:r>
                      <a:r>
                        <a:rPr lang="ru-RU" sz="1050" dirty="0" smtClean="0"/>
                        <a:t> МР; </a:t>
                      </a:r>
                    </a:p>
                    <a:p>
                      <a:pPr algn="l"/>
                      <a:r>
                        <a:rPr lang="ru-RU" sz="1050" dirty="0" smtClean="0"/>
                        <a:t>качественное планирование доходов местного бюджета; </a:t>
                      </a:r>
                    </a:p>
                    <a:p>
                      <a:pPr algn="l"/>
                      <a:r>
                        <a:rPr lang="ru-RU" sz="1050" dirty="0" smtClean="0"/>
                        <a:t>повышение качества финансового менеджмента главных распорядителей бюджетных средств; </a:t>
                      </a:r>
                    </a:p>
                    <a:p>
                      <a:pPr algn="l"/>
                      <a:r>
                        <a:rPr lang="ru-RU" sz="1050" dirty="0" smtClean="0"/>
                        <a:t>повышение квалификации муниципальных служащих, работающих в финансовом управлении администрации </a:t>
                      </a:r>
                      <a:r>
                        <a:rPr lang="ru-RU" sz="1050" dirty="0" err="1" smtClean="0"/>
                        <a:t>Зеленчукского</a:t>
                      </a:r>
                      <a:r>
                        <a:rPr lang="ru-RU" sz="1050" dirty="0" smtClean="0"/>
                        <a:t> МР; </a:t>
                      </a:r>
                    </a:p>
                    <a:p>
                      <a:pPr algn="l"/>
                      <a:r>
                        <a:rPr lang="ru-RU" sz="1050" dirty="0" smtClean="0"/>
                        <a:t>рассмотрение на сессиях   Совета   </a:t>
                      </a:r>
                      <a:r>
                        <a:rPr lang="ru-RU" sz="1050" dirty="0" err="1" smtClean="0"/>
                        <a:t>Зеленчукского</a:t>
                      </a:r>
                      <a:r>
                        <a:rPr lang="ru-RU" sz="1050" dirty="0" smtClean="0"/>
                        <a:t>  муниципального района   бюджета </a:t>
                      </a:r>
                      <a:r>
                        <a:rPr lang="ru-RU" sz="1050" dirty="0" err="1" smtClean="0"/>
                        <a:t>Зеленчукского</a:t>
                      </a:r>
                      <a:r>
                        <a:rPr lang="ru-RU" sz="1050" dirty="0" smtClean="0"/>
                        <a:t> муниципального района, внесение в него изменений, а также отчета об исполнении районного бюджета.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32656"/>
            <a:ext cx="4968552" cy="1152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Муниципальная программа </a:t>
            </a:r>
          </a:p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«Управление муниципальными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финансами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Зеленчукского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муниципального района       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на 2017-2019 годы»</a:t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536504" cy="38610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60648"/>
            <a:ext cx="4248472" cy="3312368"/>
          </a:xfrm>
          <a:prstGeom prst="rect">
            <a:avLst/>
          </a:prstGeom>
          <a:noFill/>
        </p:spPr>
      </p:pic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117196"/>
              </p:ext>
            </p:extLst>
          </p:nvPr>
        </p:nvGraphicFramePr>
        <p:xfrm>
          <a:off x="539551" y="3580118"/>
          <a:ext cx="8280921" cy="301723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{FABFCF23-3B69-468F-B69F-88F6DE6A72F2}</a:tableStyleId>
              </a:tblPr>
              <a:tblGrid>
                <a:gridCol w="5821242"/>
                <a:gridCol w="819893"/>
                <a:gridCol w="819893"/>
                <a:gridCol w="819893"/>
              </a:tblGrid>
              <a:tr h="3654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Наименование показателя программы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2017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2018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2019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398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«Создание условий для  эффективного и ответственного управления муниципальными финансами, повышения устойчивости бюджетов муниципальных образований Зеленчукского муниципального района» на 2017-2019 годы, тыс. руб.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1821,8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1767,2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1749,5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3851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реализации муниципальной программы и прочие мероприятия»,  тыс. руб.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6843,4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7117,1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7401,8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местного бюджета, формируемых в рамках муниципальных программ Зеленчукского муниципального района,%.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6966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исполнения расходных обязательств района (без безвозмездных поступлений), %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24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рассмотренных на заседаниях Совета Зеленчукского муниципального района  проектов нормативных правовых актов, касающихся принятия  бюджета, внесения в него изменений, а также утверждения отчета о его исполнении, подготавливаемых финансовым управлением,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547664" y="116632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«Управление муниципальными  финансами 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Зеленчукского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муниципального района      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на 2017-2019 годы»</a:t>
            </a:r>
          </a:p>
        </p:txBody>
      </p:sp>
    </p:spTree>
    <p:extLst>
      <p:ext uri="{BB962C8B-B14F-4D97-AF65-F5344CB8AC3E}">
        <p14:creationId xmlns:p14="http://schemas.microsoft.com/office/powerpoint/2010/main" val="8795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735047"/>
              </p:ext>
            </p:extLst>
          </p:nvPr>
        </p:nvGraphicFramePr>
        <p:xfrm>
          <a:off x="323528" y="1255008"/>
          <a:ext cx="8496944" cy="26060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571972"/>
                <a:gridCol w="3196931"/>
                <a:gridCol w="3728041"/>
              </a:tblGrid>
              <a:tr h="3242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Задачи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Ожидаемые результаты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19603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организационное, правовое, кадровое, хозяйственное обеспечение деятельности</a:t>
                      </a:r>
                    </a:p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Администрации </a:t>
                      </a:r>
                      <a:r>
                        <a:rPr lang="ru-RU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Зеленчукского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исполнения решений, принятых в установленном порядке населением района ,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Советом </a:t>
                      </a:r>
                      <a:r>
                        <a:rPr lang="ru-RU" sz="11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Зеленчукского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района, постановлений  и распоряжений администрации  </a:t>
                      </a:r>
                      <a:r>
                        <a:rPr lang="ru-RU" sz="11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Зеленчукского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района. Организация реализации мероприятий, направленных на совершенствование деятельности отделов администрации , в том числе повышение эффективности исполнения ими муниципальных функций и качества предоставления муниципальных услуг.</a:t>
                      </a:r>
                      <a:endParaRPr lang="ru-RU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комплекса мероприятий по подготовке </a:t>
                      </a:r>
                      <a:r>
                        <a:rPr lang="ru-RU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Зеленчукского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 к жизнедеятельности в военное время;</a:t>
                      </a:r>
                    </a:p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ведения мероприятий по механизации и совершенствованию бухгалтерского учета;</a:t>
                      </a:r>
                    </a:p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осуществление контроля за финансово-хозяйственной деятельностью, рациональным использованием материальных ценностей и денежных средств;</a:t>
                      </a:r>
                    </a:p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спортивно-оздоровительной работы населения муниципального района;</a:t>
                      </a:r>
                    </a:p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выполнение мероприятий по предупреждению безнадзорности, правонарушений несовершеннолетних, охране их прав и  т.д.</a:t>
                      </a:r>
                      <a:endParaRPr lang="ru-RU" sz="11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923928" y="116632"/>
            <a:ext cx="5040560" cy="963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Муниципальная программа </a:t>
            </a:r>
          </a:p>
          <a:p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«Аппарат 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администрации </a:t>
            </a:r>
            <a:r>
              <a:rPr lang="ru-RU" sz="19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Зеленчукского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муниципального 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района на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2017-2019 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годы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222458"/>
              </p:ext>
            </p:extLst>
          </p:nvPr>
        </p:nvGraphicFramePr>
        <p:xfrm>
          <a:off x="179512" y="3952448"/>
          <a:ext cx="8784977" cy="278892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{BC89EF96-8CEA-46FF-86C4-4CE0E7609802}</a:tableStyleId>
              </a:tblPr>
              <a:tblGrid>
                <a:gridCol w="6243867"/>
                <a:gridCol w="871237"/>
                <a:gridCol w="851392"/>
                <a:gridCol w="818481"/>
              </a:tblGrid>
              <a:tr h="23740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</a:rPr>
                        <a:t>Наименование показателя программы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523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отделов администрации  Зеленчукского муниципального района, информация о результатах деятельности, которых за отчетный год размещена в сети Интернет, %.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523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Ведение земельного кадастра, планирование использования земель, находящихся в ведении Зеленчукского муниципального района, в соответствии с законодательством РФ,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523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Регулирование градостроительной деятельности на территории Зеленчукского муниципального района, координация работы участников правоотношений в области архитектурной деятельности, %.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523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Стабилизация уровня правонарушений несовершеннолетних и создание условий для его снижения путем выявления и устранения причин, обуславливающих безнадзорность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 и подростков, %.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523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интереса населения Зеленчукского муниципального района к занятиям физической культурой и спортом, формирование здорового образа жизни среди молодежи, %.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523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Своевременное предупреждение чрезвычайных ситуаций в Зеленчукском муниципальном районе, их ликвидации, на территории всего района, 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669"/>
            <a:ext cx="3600400" cy="112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0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630230"/>
            <a:ext cx="4824536" cy="118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kolomna-region.ru/local/images/kradmin/mfc_jpg_14522424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88" y="-30651"/>
            <a:ext cx="2951312" cy="1731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0"/>
            <a:ext cx="6480720" cy="1152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Муниципальная программа </a:t>
            </a:r>
          </a:p>
          <a:p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«Развитие многофункционального центра предоставления государственных и муниципальных услуг в </a:t>
            </a:r>
            <a:r>
              <a:rPr lang="ru-RU" sz="19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Зеленчукском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муниципальном 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районе на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2017-2019 годы»</a:t>
            </a: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65964"/>
              </p:ext>
            </p:extLst>
          </p:nvPr>
        </p:nvGraphicFramePr>
        <p:xfrm>
          <a:off x="210373" y="1543785"/>
          <a:ext cx="8754115" cy="27965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{00A15C55-8517-42AA-B614-E9B94910E393}</a:tableStyleId>
              </a:tblPr>
              <a:tblGrid>
                <a:gridCol w="2921467"/>
                <a:gridCol w="1944216"/>
                <a:gridCol w="3888432"/>
              </a:tblGrid>
              <a:tr h="2108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Задачи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Ожидаемые результаты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394449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Обеспечение населения </a:t>
                      </a:r>
                      <a:r>
                        <a:rPr lang="ru-RU" sz="1050" dirty="0" err="1" smtClean="0"/>
                        <a:t>Зеленчукского</a:t>
                      </a:r>
                      <a:r>
                        <a:rPr lang="ru-RU" sz="1050" dirty="0" smtClean="0"/>
                        <a:t> муниципального района комфортными условиями при получении государственных и муниципальных услуг по принципу «одного окна», равного доступа к их получению, повышение качества взаимоотношений органов местного самоуправления и населения путем расширения возможности граждан к информации о деятельности органов местного самоуправления, повышение оперативности предоставления государственных и муниципальных услуг, внедрение единых стандартов обслуживания населения, повышение качества оказания государственных и муниципальных услуг.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Повышение эффективности муниципального управления, переход на предоставление услуг и их исполнение в электронном виде, предоставление дополнительных услуг на базе МФЦ, развитие инфраструктуры электронного правительства, что связано с повышением потребностей пользователей.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 * повышение качества предоставления государственных и муниципальных услуг, внедрение новых форм реализации муниципальных и государственных услуг с применением технологий электронного взаимодействия; повышение качества информирования населения района; </a:t>
                      </a:r>
                    </a:p>
                    <a:p>
                      <a:pPr algn="l"/>
                      <a:r>
                        <a:rPr lang="ru-RU" sz="1050" dirty="0" smtClean="0"/>
                        <a:t> * повышение информационной открытости органов местного самоуправления района; </a:t>
                      </a:r>
                    </a:p>
                    <a:p>
                      <a:pPr algn="l"/>
                      <a:r>
                        <a:rPr lang="ru-RU" sz="1050" dirty="0" smtClean="0"/>
                        <a:t> * уровень удовлетворённости граждан качеством предоставленных услуг в соответствии с Указом Президента Российской Федерации от 07.05.2012 № 601 «Об основных направлениях совершенствования системы государственного управления» к 2019 году должен составлять не менее 90%;</a:t>
                      </a:r>
                    </a:p>
                    <a:p>
                      <a:pPr algn="l"/>
                      <a:r>
                        <a:rPr lang="ru-RU" sz="1050" dirty="0" smtClean="0"/>
                        <a:t> * среднее время ожидания в очереди при обращении за получением государственной и муниципальной услуги - не более 15 минут.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165391"/>
              </p:ext>
            </p:extLst>
          </p:nvPr>
        </p:nvGraphicFramePr>
        <p:xfrm>
          <a:off x="539552" y="4437112"/>
          <a:ext cx="8157591" cy="12344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{00A15C55-8517-42AA-B614-E9B94910E393}</a:tableStyleId>
              </a:tblPr>
              <a:tblGrid>
                <a:gridCol w="5616624"/>
                <a:gridCol w="864096"/>
                <a:gridCol w="792088"/>
                <a:gridCol w="884783"/>
              </a:tblGrid>
              <a:tr h="2311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 программы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496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Формирование общего реестра государственных и муниципальных услуг,</a:t>
                      </a:r>
                      <a:r>
                        <a:rPr lang="ru-RU" sz="1100" baseline="0" dirty="0" smtClean="0"/>
                        <a:t> з</a:t>
                      </a:r>
                      <a:r>
                        <a:rPr lang="ru-RU" sz="1100" dirty="0" smtClean="0"/>
                        <a:t>аключение Соглашений о взаимодействии с государственными учреждениями, внебюджетными </a:t>
                      </a:r>
                    </a:p>
                    <a:p>
                      <a:r>
                        <a:rPr lang="ru-RU" sz="1100" dirty="0" smtClean="0"/>
                        <a:t>фондами, органами власти при предоставлении государственных и муниципальных услуг, предоставление государственных и муниципальных услуг заявителям по принципу  </a:t>
                      </a:r>
                    </a:p>
                    <a:p>
                      <a:r>
                        <a:rPr lang="ru-RU" sz="1100" dirty="0" smtClean="0"/>
                        <a:t>«одного окна», тыс. 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 smtClean="0"/>
                    </a:p>
                    <a:p>
                      <a:pPr algn="r"/>
                      <a:endParaRPr lang="ru-RU" sz="1100" dirty="0" smtClean="0"/>
                    </a:p>
                    <a:p>
                      <a:pPr algn="r"/>
                      <a:r>
                        <a:rPr lang="ru-RU" sz="1100" dirty="0" smtClean="0"/>
                        <a:t>6223,5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 smtClean="0"/>
                    </a:p>
                    <a:p>
                      <a:pPr algn="r"/>
                      <a:endParaRPr lang="ru-RU" sz="1100" dirty="0" smtClean="0"/>
                    </a:p>
                    <a:p>
                      <a:pPr algn="r"/>
                      <a:r>
                        <a:rPr lang="ru-RU" sz="1100" dirty="0" smtClean="0"/>
                        <a:t>6445,4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 smtClean="0"/>
                    </a:p>
                    <a:p>
                      <a:pPr algn="r"/>
                      <a:endParaRPr lang="ru-RU" sz="1100" dirty="0" smtClean="0"/>
                    </a:p>
                    <a:p>
                      <a:pPr algn="r"/>
                      <a:r>
                        <a:rPr lang="ru-RU" sz="1100" dirty="0" smtClean="0"/>
                        <a:t>6864,4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0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147" y="124617"/>
            <a:ext cx="7992888" cy="648639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1250" b="1" dirty="0" smtClean="0">
              <a:solidFill>
                <a:srgbClr val="111111"/>
              </a:solidFill>
              <a:latin typeface="Times New Roman" pitchFamily="18" charset="0"/>
            </a:endParaRPr>
          </a:p>
          <a:p>
            <a:pPr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ПУБЛИЧНЫЕ ОБЯЗАТЕЛЬСТВА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обязательства публично-правового образования, вытекающие из нормативных актов (законов, постановлений, распоряжений и др.), перед населением, организациями, другими публично-правовыми образованиями.</a:t>
            </a:r>
          </a:p>
          <a:p>
            <a:pPr algn="just"/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ПУБЛИЧНО-ПРАВОВОЕ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ОБРАЗОВАНИЕ -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Российская Федерация (федеральное государство) в целом;  Субъекты РФ (республики, края, области, города федерального подчинения, автономные области, автономные округа); муниципальные образования.</a:t>
            </a:r>
          </a:p>
          <a:p>
            <a:pPr algn="just"/>
            <a:endParaRPr lang="ru-RU" sz="1300" b="1" dirty="0">
              <a:solidFill>
                <a:srgbClr val="111111"/>
              </a:solidFill>
              <a:latin typeface="Times New Roman" pitchFamily="18" charset="0"/>
            </a:endParaRPr>
          </a:p>
          <a:p>
            <a:pPr algn="just"/>
            <a:r>
              <a:rPr lang="ru-RU" sz="1300" b="1" dirty="0" smtClean="0">
                <a:solidFill>
                  <a:srgbClr val="111111"/>
                </a:solidFill>
                <a:latin typeface="Times New Roman" pitchFamily="18" charset="0"/>
              </a:rPr>
              <a:t>АДМИНИСТРАТОР </a:t>
            </a:r>
            <a:r>
              <a:rPr lang="ru-RU" sz="1300" b="1" dirty="0">
                <a:solidFill>
                  <a:srgbClr val="111111"/>
                </a:solidFill>
                <a:latin typeface="Times New Roman" pitchFamily="18" charset="0"/>
              </a:rPr>
              <a:t>ДОХОДОВ БЮДЖЕТА</a:t>
            </a:r>
            <a:r>
              <a:rPr lang="ru-RU" sz="1300" dirty="0">
                <a:solidFill>
                  <a:srgbClr val="111111"/>
                </a:solidFill>
                <a:latin typeface="Times New Roman" pitchFamily="18" charset="0"/>
              </a:rPr>
              <a:t> - </a:t>
            </a:r>
            <a:r>
              <a:rPr lang="ru-RU" sz="1300" i="1" dirty="0">
                <a:solidFill>
                  <a:srgbClr val="111111"/>
                </a:solidFill>
                <a:latin typeface="Times New Roman" pitchFamily="18" charset="0"/>
              </a:rPr>
              <a:t>орган местного самоуправления, орган местной администрации, казенное учреждение, осуществляющие в соответствии с законодательством Российской Федерации контроль за правильностью исчисления, полнотой и своевременностью уплаты, начисление, учет, взыскание и принятие решений о возврате (зачете)излишне уплаченных (взысканных) платежей, пеней и штрафов по ним, являющихся доходами бюджетов бюджетной системы Российской Федерации</a:t>
            </a:r>
            <a:r>
              <a:rPr lang="ru-RU" sz="1300" i="1" dirty="0" smtClean="0">
                <a:solidFill>
                  <a:srgbClr val="111111"/>
                </a:solidFill>
                <a:latin typeface="Times New Roman" pitchFamily="18" charset="0"/>
              </a:rPr>
              <a:t>.</a:t>
            </a:r>
          </a:p>
          <a:p>
            <a:pPr algn="just"/>
            <a:endParaRPr lang="ru-RU" sz="1300" i="1" dirty="0">
              <a:solidFill>
                <a:srgbClr val="111111"/>
              </a:solidFill>
              <a:latin typeface="Times New Roman" pitchFamily="18" charset="0"/>
            </a:endParaRPr>
          </a:p>
          <a:p>
            <a:pPr algn="just"/>
            <a:r>
              <a:rPr lang="ru-RU" sz="1300" b="1" dirty="0" smtClean="0">
                <a:solidFill>
                  <a:srgbClr val="111111"/>
                </a:solidFill>
                <a:latin typeface="Times New Roman" pitchFamily="18" charset="0"/>
              </a:rPr>
              <a:t>ГЛАВНЫЙ </a:t>
            </a:r>
            <a:r>
              <a:rPr lang="ru-RU" sz="1300" b="1" dirty="0">
                <a:solidFill>
                  <a:srgbClr val="111111"/>
                </a:solidFill>
                <a:latin typeface="Times New Roman" pitchFamily="18" charset="0"/>
              </a:rPr>
              <a:t>АДМИНИСТРАТОР ДОХОДОВ БЮДЖЕТА</a:t>
            </a:r>
            <a:r>
              <a:rPr lang="ru-RU" sz="1300" dirty="0">
                <a:solidFill>
                  <a:srgbClr val="111111"/>
                </a:solidFill>
                <a:latin typeface="Times New Roman" pitchFamily="18" charset="0"/>
              </a:rPr>
              <a:t> - </a:t>
            </a:r>
            <a:r>
              <a:rPr lang="ru-RU" sz="1300" i="1" dirty="0">
                <a:solidFill>
                  <a:srgbClr val="111111"/>
                </a:solidFill>
                <a:latin typeface="Times New Roman" pitchFamily="18" charset="0"/>
              </a:rPr>
              <a:t>определенный решением о бюджете орган местного самоуправления, орган местной  администрации, имеющие в своем ведении администраторов доходов бюджета и (или) являющиеся администраторами  доходов бюджета. </a:t>
            </a:r>
            <a:endParaRPr lang="ru-RU" sz="1300" i="1" dirty="0" smtClean="0">
              <a:solidFill>
                <a:srgbClr val="111111"/>
              </a:solidFill>
              <a:latin typeface="Times New Roman" pitchFamily="18" charset="0"/>
            </a:endParaRPr>
          </a:p>
          <a:p>
            <a:pPr algn="just"/>
            <a:endParaRPr lang="ru-RU" sz="1300" i="1" dirty="0">
              <a:solidFill>
                <a:srgbClr val="111111"/>
              </a:solidFill>
              <a:latin typeface="Times New Roman" pitchFamily="18" charset="0"/>
            </a:endParaRPr>
          </a:p>
          <a:p>
            <a:pPr algn="just"/>
            <a:r>
              <a:rPr lang="ru-RU" sz="1300" b="1" dirty="0" smtClean="0">
                <a:solidFill>
                  <a:srgbClr val="111111"/>
                </a:solidFill>
                <a:latin typeface="Times New Roman" pitchFamily="18" charset="0"/>
              </a:rPr>
              <a:t>АДМИНИСТРАТОР </a:t>
            </a:r>
            <a:r>
              <a:rPr lang="ru-RU" sz="1300" b="1" dirty="0">
                <a:solidFill>
                  <a:srgbClr val="111111"/>
                </a:solidFill>
                <a:latin typeface="Times New Roman" pitchFamily="18" charset="0"/>
              </a:rPr>
              <a:t>ИСТОЧНИКОВ ФИНАНСИРОВАНИЯ ДЕФИЦИТА  БЮДЖЕТА </a:t>
            </a:r>
            <a:r>
              <a:rPr lang="ru-RU" sz="1300" i="1" dirty="0">
                <a:solidFill>
                  <a:srgbClr val="111111"/>
                </a:solidFill>
                <a:latin typeface="Times New Roman" pitchFamily="18" charset="0"/>
              </a:rPr>
              <a:t>- орган местного  самоуправления, орган местной администрации, имеющие право осуществлять операции с источниками финансирования дефицита бюджета</a:t>
            </a:r>
            <a:r>
              <a:rPr lang="ru-RU" sz="1300" i="1" dirty="0" smtClean="0">
                <a:solidFill>
                  <a:srgbClr val="111111"/>
                </a:solidFill>
                <a:latin typeface="Times New Roman" pitchFamily="18" charset="0"/>
              </a:rPr>
              <a:t>.</a:t>
            </a:r>
          </a:p>
          <a:p>
            <a:pPr algn="just"/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</a:rPr>
              <a:t>БЮДЖЕТНЫЕ </a:t>
            </a:r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</a:rPr>
              <a:t>АССИГНОВАНИЯ</a:t>
            </a:r>
            <a:r>
              <a:rPr lang="ru-RU" sz="1300" dirty="0">
                <a:solidFill>
                  <a:srgbClr val="000000"/>
                </a:solidFill>
                <a:latin typeface="Times New Roman" pitchFamily="18" charset="0"/>
              </a:rPr>
              <a:t> - </a:t>
            </a:r>
            <a:r>
              <a:rPr lang="ru-RU" sz="1300" i="1" dirty="0">
                <a:solidFill>
                  <a:srgbClr val="000000"/>
                </a:solidFill>
                <a:latin typeface="Times New Roman" pitchFamily="18" charset="0"/>
              </a:rPr>
              <a:t>предельные объемы денежных средств, предусмотренных в соответствующем  финансовом году  для исполнения бюджетных обязательств</a:t>
            </a:r>
            <a:r>
              <a:rPr lang="ru-RU" sz="130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just" eaLnBrk="0" hangingPunct="0"/>
            <a:endParaRPr lang="ru-RU" sz="13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ru-RU" sz="1300" b="1" dirty="0" smtClean="0">
                <a:solidFill>
                  <a:srgbClr val="111111"/>
                </a:solidFill>
                <a:latin typeface="Times New Roman" pitchFamily="18" charset="0"/>
              </a:rPr>
              <a:t>ГЛАВНЫЙ </a:t>
            </a:r>
            <a:r>
              <a:rPr lang="ru-RU" sz="1300" b="1" dirty="0">
                <a:solidFill>
                  <a:srgbClr val="111111"/>
                </a:solidFill>
                <a:latin typeface="Times New Roman" pitchFamily="18" charset="0"/>
              </a:rPr>
              <a:t>РАСПОРЯДИТЕЛЬ БЮДЖЕТНЫХ </a:t>
            </a:r>
            <a:r>
              <a:rPr lang="ru-RU" sz="13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СРЕДСТВ -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орган государственной власти субъекта Российской Федерации, орган местного самоуправления, бюджетное учреждение, имеющие право распределять бюджетные средства по подведомственным распорядителям и получателям средств бюджета субъекта Российской Федерации, средств местного бюджета, определенные ведомственной классификацией расходов соответствующего бюджета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/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6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3384376" cy="259228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2843808" y="1484784"/>
            <a:ext cx="6120680" cy="70788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Сведения о средней заработной плате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отдельных категорий работников бюджетной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сферы: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9872" y="260648"/>
            <a:ext cx="547260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500" b="1" dirty="0" smtClean="0">
                <a:latin typeface="Times New Roman" pitchFamily="18" charset="0"/>
              </a:rPr>
              <a:t>На выплату заработной платы работников </a:t>
            </a:r>
            <a:r>
              <a:rPr lang="ru-RU" sz="1500" b="1" dirty="0">
                <a:latin typeface="Times New Roman" pitchFamily="18" charset="0"/>
              </a:rPr>
              <a:t>бюджетной сферы </a:t>
            </a:r>
            <a:r>
              <a:rPr lang="ru-RU" sz="1500" b="1" dirty="0" smtClean="0">
                <a:latin typeface="Times New Roman" pitchFamily="18" charset="0"/>
              </a:rPr>
              <a:t>на 2017 год запланировано с учетом МРОТ                 (7500 рублей) и сложившейся средней зарплаты 2015-2016гг по «дорожной» карте в рамках выполнения «майских» Указов Президента России</a:t>
            </a:r>
            <a:endParaRPr lang="ru-RU" sz="1500" b="1" dirty="0">
              <a:latin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790737"/>
              </p:ext>
            </p:extLst>
          </p:nvPr>
        </p:nvGraphicFramePr>
        <p:xfrm>
          <a:off x="323528" y="2504648"/>
          <a:ext cx="856895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720080"/>
                <a:gridCol w="648072"/>
                <a:gridCol w="720080"/>
                <a:gridCol w="720080"/>
                <a:gridCol w="720080"/>
                <a:gridCol w="648072"/>
                <a:gridCol w="648072"/>
                <a:gridCol w="648072"/>
                <a:gridCol w="648072"/>
                <a:gridCol w="576064"/>
              </a:tblGrid>
              <a:tr h="6042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 </a:t>
                      </a:r>
                      <a:endParaRPr lang="ru-RU" sz="1200" b="1" kern="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Наименование</a:t>
                      </a:r>
                      <a:endParaRPr lang="ru-RU" sz="1200" b="1" kern="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Средняя заработная плата по КЧР (руб.)</a:t>
                      </a:r>
                      <a:endParaRPr lang="ru-RU" sz="1200" b="1" kern="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Средняя </a:t>
                      </a:r>
                      <a:endParaRPr lang="ru-RU" sz="1200" b="1" kern="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зарплата работников МР </a:t>
                      </a:r>
                      <a:endParaRPr lang="ru-RU" sz="1200" b="1" kern="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(руб.)</a:t>
                      </a:r>
                      <a:endParaRPr lang="ru-RU" sz="1200" b="1" kern="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по </a:t>
                      </a:r>
                      <a:endParaRPr lang="ru-RU" sz="1200" b="1" kern="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дорожной </a:t>
                      </a:r>
                      <a:endParaRPr lang="ru-RU" sz="1200" b="1" kern="15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Arial Unicode MS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карте (план)</a:t>
                      </a:r>
                      <a:endParaRPr lang="ru-RU" sz="1200" b="1" kern="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%</a:t>
                      </a:r>
                      <a:endParaRPr lang="ru-RU" sz="1200" b="1" kern="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Фактичес</a:t>
                      </a:r>
                      <a:endParaRPr lang="ru-RU" sz="1200" b="1" kern="15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Arial Unicode MS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кое </a:t>
                      </a:r>
                      <a:r>
                        <a:rPr lang="ru-RU" sz="1200" b="1" kern="15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выпол</a:t>
                      </a:r>
                      <a:endParaRPr lang="ru-RU" sz="1200" b="1" kern="15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Arial Unicode MS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нение</a:t>
                      </a:r>
                      <a:endParaRPr lang="ru-RU" sz="1200" b="1" kern="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% </a:t>
                      </a:r>
                      <a:endParaRPr lang="ru-RU" sz="1200" b="1" kern="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 </a:t>
                      </a:r>
                      <a:endParaRPr lang="ru-RU" sz="1200" b="1" kern="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 Unicode MS"/>
                          <a:cs typeface="Mangal"/>
                        </a:rPr>
                        <a:t>2015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 Unicode MS"/>
                          <a:cs typeface="Mangal"/>
                        </a:rPr>
                        <a:t>факт</a:t>
                      </a:r>
                      <a:endParaRPr lang="ru-RU" sz="1200" b="1" kern="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 Unicode MS"/>
                          <a:cs typeface="Mangal"/>
                        </a:rPr>
                        <a:t>2016 факт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 Unicode MS"/>
                          <a:cs typeface="Mangal"/>
                        </a:rPr>
                        <a:t>2015 факт</a:t>
                      </a:r>
                      <a:endParaRPr lang="ru-RU" sz="1200" b="1" kern="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 Unicode MS"/>
                          <a:cs typeface="Mangal"/>
                        </a:rPr>
                        <a:t>2016  факт</a:t>
                      </a:r>
                      <a:endParaRPr lang="ru-RU" sz="1200" b="1" kern="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 Unicode MS"/>
                          <a:cs typeface="Mangal"/>
                        </a:rPr>
                        <a:t>2017 план</a:t>
                      </a:r>
                      <a:endParaRPr lang="ru-RU" sz="1200" b="1" kern="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 Unicode MS"/>
                          <a:cs typeface="Mangal"/>
                        </a:rPr>
                        <a:t>2015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 Unicode MS"/>
                          <a:cs typeface="Mangal"/>
                        </a:rPr>
                        <a:t>факт</a:t>
                      </a:r>
                      <a:endParaRPr lang="ru-RU" sz="1200" b="1" kern="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 Unicode MS"/>
                          <a:cs typeface="Mangal"/>
                        </a:rPr>
                        <a:t>2016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 Unicode MS"/>
                          <a:cs typeface="Mangal"/>
                        </a:rPr>
                        <a:t>план</a:t>
                      </a:r>
                      <a:endParaRPr lang="ru-RU" sz="1200" b="1" kern="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 Unicode MS"/>
                          <a:cs typeface="Mangal"/>
                        </a:rPr>
                        <a:t>2017 план</a:t>
                      </a:r>
                      <a:endParaRPr lang="ru-RU" sz="1200" b="1" kern="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 Unicode MS"/>
                          <a:cs typeface="Mangal"/>
                        </a:rPr>
                        <a:t>2015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 Unicode MS"/>
                          <a:cs typeface="Mangal"/>
                        </a:rPr>
                        <a:t>факт</a:t>
                      </a:r>
                      <a:endParaRPr lang="ru-RU" sz="1200" b="1" kern="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 Unicode MS"/>
                          <a:cs typeface="Mangal"/>
                        </a:rPr>
                        <a:t>2016 факт</a:t>
                      </a:r>
                      <a:endParaRPr lang="ru-RU" sz="1200" b="1" kern="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04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Педагогические работники дошкольного образования</a:t>
                      </a:r>
                      <a:endParaRPr lang="ru-RU" sz="1050" kern="150" dirty="0">
                        <a:effectLst/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17890,2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kern="1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18224,6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17924,2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kern="1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18019,9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18224,6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100,2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kern="1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98,9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7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Педагогические работники общего образования</a:t>
                      </a:r>
                      <a:endParaRPr lang="ru-RU" sz="1050" kern="150" dirty="0">
                        <a:effectLst/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 </a:t>
                      </a:r>
                      <a:endParaRPr lang="ru-RU" sz="1100" b="1" kern="15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20182,3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kern="1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19296,6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20334,5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kern="1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19788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19296,6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100,8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kern="1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102,5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7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Педагогические работники </a:t>
                      </a:r>
                      <a:r>
                        <a:rPr lang="ru-RU" sz="1100" kern="150" dirty="0" smtClean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дополнительного </a:t>
                      </a:r>
                      <a:r>
                        <a:rPr lang="ru-RU" sz="1100" kern="150" dirty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образования </a:t>
                      </a:r>
                      <a:r>
                        <a:rPr lang="ru-RU" sz="1100" kern="150" dirty="0" smtClean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детей</a:t>
                      </a:r>
                      <a:endParaRPr lang="ru-RU" sz="1050" kern="150" dirty="0">
                        <a:effectLst/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kern="15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21158,2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20605,5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kern="1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17993,9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18849,5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20605,5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kern="1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85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kern="15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85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kern="1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91,5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84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Работники </a:t>
                      </a:r>
                      <a:r>
                        <a:rPr lang="ru-RU" sz="1100" kern="150" dirty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учреждений культуры</a:t>
                      </a:r>
                      <a:endParaRPr lang="ru-RU" sz="1050" kern="150" dirty="0">
                        <a:effectLst/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20182,3</a:t>
                      </a:r>
                      <a:endParaRPr lang="ru-RU" sz="1100" b="1" kern="1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19296,6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13925,2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14120,9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19296,6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66,4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66,4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71,9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68,9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73,2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8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По учреждениям здравоохранения:</a:t>
                      </a:r>
                      <a:endParaRPr lang="ru-RU" sz="1050" kern="150" dirty="0">
                        <a:effectLst/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b="1" kern="15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b="1" kern="15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b="1" kern="15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b="1" kern="15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b="1" kern="15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9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врачи</a:t>
                      </a:r>
                      <a:endParaRPr lang="ru-RU" sz="1050" kern="150" dirty="0">
                        <a:effectLst/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20182,3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19296,6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28596,1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29923,9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kern="15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137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159,6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141,7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155,1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2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средний медицинский персонал</a:t>
                      </a:r>
                      <a:endParaRPr lang="ru-RU" sz="1050" kern="150" dirty="0">
                        <a:effectLst/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20182,3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19296,6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16313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16499,1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kern="15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79,3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86,3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80,8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85,5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младший медицинский персонал</a:t>
                      </a:r>
                      <a:endParaRPr lang="ru-RU" sz="1050" kern="150" dirty="0">
                        <a:effectLst/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20182,3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19296,6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10880,2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13057,7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kern="15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52,4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70,5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53,9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67,7</a:t>
                      </a:r>
                      <a:endParaRPr lang="ru-RU" sz="1100" b="1" kern="1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гнутая влево стрелка 3"/>
          <p:cNvSpPr/>
          <p:nvPr/>
        </p:nvSpPr>
        <p:spPr>
          <a:xfrm rot="3173189">
            <a:off x="602309" y="105093"/>
            <a:ext cx="544180" cy="789236"/>
          </a:xfrm>
          <a:prstGeom prst="curv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Выгнутая вправо стрелка 1"/>
          <p:cNvSpPr/>
          <p:nvPr/>
        </p:nvSpPr>
        <p:spPr>
          <a:xfrm rot="18617970">
            <a:off x="7961757" y="95029"/>
            <a:ext cx="562219" cy="716593"/>
          </a:xfrm>
          <a:prstGeom prst="curvedLeftArrow">
            <a:avLst>
              <a:gd name="adj1" fmla="val 25000"/>
              <a:gd name="adj2" fmla="val 66265"/>
              <a:gd name="adj3" fmla="val 25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5400000">
            <a:off x="4103956" y="512669"/>
            <a:ext cx="576048" cy="1512167"/>
          </a:xfrm>
          <a:prstGeom prst="rightArrow">
            <a:avLst>
              <a:gd name="adj1" fmla="val 50000"/>
              <a:gd name="adj2" fmla="val 19796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44624"/>
            <a:ext cx="6624736" cy="70788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Меры социальной поддержки, оказываемые жителям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Зеленчукского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муниципального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района в 2017 году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28184" y="4365105"/>
            <a:ext cx="2808312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Социальные выплаты молодым семьям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на строительство (приобретение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) жилья </a:t>
            </a:r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1244,8 тыс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06228" y="4689141"/>
            <a:ext cx="2980785" cy="12601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Компенсация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части платы, взимаемой с родителей (законных представителей) за присмотр и уход за детьми, посещающими образовательные организации,</a:t>
            </a:r>
          </a:p>
          <a:p>
            <a:pPr algn="ctr"/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реализующие образовательные программы дошкольного образования</a:t>
            </a:r>
          </a:p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3364,5 тыс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 рублей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85855" y="2636912"/>
            <a:ext cx="2950641" cy="15841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Компенсация расходов на оплату жилых помещений,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коммунальных услуг педагогическим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работникам и иным специалистам (за исключением совместителей) образовательных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организаций, проживающим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и работающим в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сельской местности,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в том числе вышедшим на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пенсию</a:t>
            </a:r>
          </a:p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15943,8 тыс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 рублей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3577" y="2564904"/>
            <a:ext cx="2780766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Ежемесячная денежная выплата, назначаемая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в случае рождения третьего ребенка или последующих детей до достижения ребенком возраста трех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лет</a:t>
            </a:r>
          </a:p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5006,7 тыс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 рублей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06227" y="3573017"/>
            <a:ext cx="2964360" cy="10081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Выплаты на  содержание ребенка в семье опекуна и приемной семье, а также вознаграждение, причитающееся приемному родителю </a:t>
            </a:r>
          </a:p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11006,1 тыс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 рублей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3578" y="3861048"/>
            <a:ext cx="2722276" cy="20882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Выплата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государственных пособий лицам, не подлежащим обязательному социальному страхованию на случай временной нетрудоспособности и в связи с материнством, и лицам, уволенным в связи с ликвидацией организаций (прекращением деятельности, полномочий физическими лицами)</a:t>
            </a:r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40240,0 тыс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 рублей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3579" y="1772817"/>
            <a:ext cx="2780764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Обеспечение мер социальной поддержки ветеранов труда</a:t>
            </a:r>
            <a:endParaRPr lang="ru-RU" sz="1100" b="1" dirty="0">
              <a:solidFill>
                <a:schemeClr val="tx1"/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23276,5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</a:rPr>
              <a:t>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06227" y="2420889"/>
            <a:ext cx="2980785" cy="10081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Предоставление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мер социальной поддержки многодетной семьи и семьи, в которой один или оба родителя являются инвалидами</a:t>
            </a:r>
          </a:p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15282,4 тыс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 рублей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31840" y="1612001"/>
            <a:ext cx="2796280" cy="7368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Выплата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государственного пособия гражданам, </a:t>
            </a:r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имеющим детей</a:t>
            </a:r>
          </a:p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14694,3 тыс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 рублей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56176" y="1916832"/>
            <a:ext cx="2880320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На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оплату жилищно-коммунальных услуг отдельным категориям граждан</a:t>
            </a:r>
          </a:p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24800,0 тыс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 рублей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3578" y="6021288"/>
            <a:ext cx="2722276" cy="72007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На проведение летних оздоровительных  мероприятий </a:t>
            </a:r>
          </a:p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724,5 тыс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 рублей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3580" y="908734"/>
            <a:ext cx="2780764" cy="7032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+mj-lt"/>
              </a:rPr>
              <a:t>Субсидии населению на оплату жилищно-коммунальных услуг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+mj-lt"/>
              </a:rPr>
              <a:t>3180,0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тыс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 рублей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45194" y="908734"/>
            <a:ext cx="2991302" cy="8640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Обеспечение мер социальной поддержки реабилитированных лиц и лиц, признанных пострадавшими от политических репрессий</a:t>
            </a:r>
            <a:endParaRPr lang="ru-RU" sz="1100" b="1" dirty="0">
              <a:solidFill>
                <a:schemeClr val="tx1"/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32727,1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тыс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</a:rPr>
              <a:t>. рублей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06228" y="6021289"/>
            <a:ext cx="2964359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Обеспечение мер социальной поддержки ветеранов труда КЧР</a:t>
            </a:r>
          </a:p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6507,2 тыс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 рублей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228184" y="5157191"/>
            <a:ext cx="2808312" cy="8640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Компенсация отдельным категориям граждан оплаты взноса на капитальный ремонт общего имущества в многоквартирном доме </a:t>
            </a:r>
          </a:p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500,0 тыс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 рублей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228184" y="6165304"/>
            <a:ext cx="2808312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Социальное пособие на погребение</a:t>
            </a:r>
          </a:p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400,2 тыс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2677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 rot="10800000" flipV="1">
            <a:off x="6478016" y="2107358"/>
            <a:ext cx="14783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111111"/>
                </a:solidFill>
                <a:latin typeface="Arial Narrow" pitchFamily="34" charset="0"/>
              </a:rPr>
              <a:t> </a:t>
            </a:r>
            <a:r>
              <a:rPr lang="ru-RU" sz="1200" b="1" dirty="0" smtClean="0">
                <a:solidFill>
                  <a:srgbClr val="111111"/>
                </a:solidFill>
                <a:latin typeface="Times New Roman" pitchFamily="18" charset="0"/>
              </a:rPr>
              <a:t>(в тыс. руб.)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1520" y="692696"/>
            <a:ext cx="4608512" cy="864096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Финансовая помощь 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                         бюджетам 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поселений</a:t>
            </a: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211341"/>
              </p:ext>
            </p:extLst>
          </p:nvPr>
        </p:nvGraphicFramePr>
        <p:xfrm>
          <a:off x="467544" y="2636912"/>
          <a:ext cx="8280920" cy="39615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6024"/>
                <a:gridCol w="4248472"/>
                <a:gridCol w="1440160"/>
                <a:gridCol w="1296144"/>
                <a:gridCol w="1080120"/>
              </a:tblGrid>
              <a:tr h="3788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2016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2017 год</a:t>
                      </a:r>
                      <a:endParaRPr lang="ru-RU" sz="1600" dirty="0"/>
                    </a:p>
                  </a:txBody>
                  <a:tcPr/>
                </a:tc>
              </a:tr>
              <a:tr h="17103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Дотация бюджетам сельских поселений на выравнивание бюджетной обеспеченности из районного фонда финансовой поддержки – всего</a:t>
                      </a:r>
                    </a:p>
                    <a:p>
                      <a:r>
                        <a:rPr lang="ru-RU" sz="1300" dirty="0" smtClean="0"/>
                        <a:t>из них: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300" dirty="0" smtClean="0"/>
                        <a:t>за счет  субсидии из республиканского бюджета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300" dirty="0" smtClean="0"/>
                        <a:t>за счет районного бюджета </a:t>
                      </a:r>
                      <a:r>
                        <a:rPr lang="ru-RU" sz="1100" dirty="0" smtClean="0"/>
                        <a:t>(6% - нормативу)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29801,2</a:t>
                      </a:r>
                    </a:p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28114,3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1686,9</a:t>
                      </a:r>
                    </a:p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32185,0</a:t>
                      </a:r>
                    </a:p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30363,2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1821,8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32412,9</a:t>
                      </a:r>
                    </a:p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30578,2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1834,7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204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</a:rPr>
                        <a:t>Дотация бюджетам поселений на выравнивание 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бюджетной обеспеченности из республиканского фонда компенсаций – всего</a:t>
                      </a:r>
                    </a:p>
                    <a:p>
                      <a:endParaRPr lang="ru-RU" sz="1400" kern="1200" dirty="0" smtClean="0">
                        <a:effectLst/>
                      </a:endParaRPr>
                    </a:p>
                    <a:p>
                      <a:r>
                        <a:rPr lang="ru-RU" sz="1200" kern="1200" dirty="0" smtClean="0">
                          <a:effectLst/>
                        </a:rPr>
                        <a:t>При расчете учитываются: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* численность населения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* установленный коэффициент</a:t>
                      </a:r>
                      <a:r>
                        <a:rPr lang="ru-RU" sz="1200" kern="1200" baseline="0" dirty="0" smtClean="0">
                          <a:effectLst/>
                        </a:rPr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3095,3</a:t>
                      </a:r>
                    </a:p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3091,0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3196,2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882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                                                   ИТОГО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32896,5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35276,0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35609,1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https://im3-tub-ru.yandex.net/i?id=3528c235becb8596bc7e788b88a511b2&amp;n=33&amp;h=190&amp;w=285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82" y="260648"/>
            <a:ext cx="3499574" cy="2184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0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332656"/>
            <a:ext cx="4680520" cy="5232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Муниципальный долг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1772"/>
            <a:ext cx="3419744" cy="22322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411760" y="292586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ДОЛГ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514999"/>
            <a:ext cx="3563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долг  – обязательства по возврату взятых в долг денежных средств. Предельные объёмы муниципального долга и расходов на его обслуживание регулируются Бюджетным кодексом Российской Федерации.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663678" y="4005064"/>
            <a:ext cx="26841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долг не должен превышать 50 % собственных доходов бюджета. Расходы на обслуживание муниципального долга не должны превышать 15 % расходов бюджета без учета расходов, осуществляемых за счет субвенций.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72408" y="1378511"/>
            <a:ext cx="54360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Одним 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из направлений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долговой политики 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endParaRPr lang="ru-RU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даже 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условиях экономической 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нестабильности, </a:t>
            </a:r>
            <a:endParaRPr lang="ru-RU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является 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сбалансированность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бюджета МР.</a:t>
            </a:r>
          </a:p>
          <a:p>
            <a:pPr algn="ctr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2017 году новых  заимствований не планируется,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долговая 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нагрузка на районный бюджет отсутствует. </a:t>
            </a:r>
            <a:endParaRPr lang="ru-RU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Уровень 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долговой нагрузки на бюджет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Зеленчукского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муниципального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района </a:t>
            </a:r>
          </a:p>
          <a:p>
            <a:pPr algn="ctr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2017 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года</a:t>
            </a:r>
            <a:r>
              <a:rPr lang="ru-RU" sz="1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</a:t>
            </a:r>
            <a:r>
              <a:rPr lang="ru-RU" sz="1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-   </a:t>
            </a:r>
            <a:r>
              <a:rPr lang="ru-RU" sz="1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 </a:t>
            </a:r>
            <a:r>
              <a:rPr lang="ru-RU" sz="1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рублей</a:t>
            </a:r>
            <a:endParaRPr lang="ru-RU" sz="1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4198292"/>
            <a:ext cx="4896544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" dirty="0" smtClean="0">
                <a:solidFill>
                  <a:schemeClr val="accent4">
                    <a:lumMod val="50000"/>
                  </a:schemeClr>
                </a:solidFill>
              </a:rPr>
              <a:t>Для информации: </a:t>
            </a:r>
          </a:p>
          <a:p>
            <a:pPr algn="ctr"/>
            <a:r>
              <a:rPr lang="ru-RU" sz="1150" dirty="0" smtClean="0">
                <a:solidFill>
                  <a:schemeClr val="accent4">
                    <a:lumMod val="50000"/>
                  </a:schemeClr>
                </a:solidFill>
              </a:rPr>
              <a:t> Долговая </a:t>
            </a:r>
            <a:r>
              <a:rPr lang="ru-RU" sz="1150" dirty="0">
                <a:solidFill>
                  <a:schemeClr val="accent4">
                    <a:lumMod val="50000"/>
                  </a:schemeClr>
                </a:solidFill>
              </a:rPr>
              <a:t>нагрузка муниципального района состоит из задолженности по централизованным кредитам, выданным в 1992-1994 годах организациям агропромышленного комплекса и потребительской кооперации под гарантию Карачаево-Черкесской Республики и переданный муниципальному району в 2007 году в сумме 7506,4  тыс. руб. </a:t>
            </a:r>
            <a:endParaRPr lang="ru-RU" sz="115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1150" dirty="0" smtClean="0">
                <a:solidFill>
                  <a:schemeClr val="accent4">
                    <a:lumMod val="50000"/>
                  </a:schemeClr>
                </a:solidFill>
              </a:rPr>
              <a:t>На </a:t>
            </a:r>
            <a:r>
              <a:rPr lang="ru-RU" sz="1150" dirty="0">
                <a:solidFill>
                  <a:schemeClr val="accent4">
                    <a:lumMod val="50000"/>
                  </a:schemeClr>
                </a:solidFill>
              </a:rPr>
              <a:t>01.01.2016 года по организациям, не погасившие </a:t>
            </a:r>
            <a:r>
              <a:rPr lang="ru-RU" sz="1150" dirty="0" smtClean="0">
                <a:solidFill>
                  <a:schemeClr val="accent4">
                    <a:lumMod val="50000"/>
                  </a:schemeClr>
                </a:solidFill>
              </a:rPr>
              <a:t>задолженность</a:t>
            </a:r>
            <a:r>
              <a:rPr lang="ru-RU" sz="1150" dirty="0">
                <a:solidFill>
                  <a:schemeClr val="accent4">
                    <a:lumMod val="50000"/>
                  </a:schemeClr>
                </a:solidFill>
              </a:rPr>
              <a:t>, долг составляет 3669,6 тыс</a:t>
            </a:r>
            <a:r>
              <a:rPr lang="ru-RU" sz="1150" dirty="0" smtClean="0">
                <a:solidFill>
                  <a:schemeClr val="accent4">
                    <a:lumMod val="50000"/>
                  </a:schemeClr>
                </a:solidFill>
              </a:rPr>
              <a:t>. руб</a:t>
            </a:r>
            <a:r>
              <a:rPr lang="ru-RU" sz="1150" dirty="0">
                <a:solidFill>
                  <a:schemeClr val="accent4">
                    <a:lumMod val="50000"/>
                  </a:schemeClr>
                </a:solidFill>
              </a:rPr>
              <a:t>. в </a:t>
            </a:r>
            <a:r>
              <a:rPr lang="ru-RU" sz="1150" dirty="0" err="1">
                <a:solidFill>
                  <a:schemeClr val="accent4">
                    <a:lumMod val="50000"/>
                  </a:schemeClr>
                </a:solidFill>
              </a:rPr>
              <a:t>т.ч</a:t>
            </a:r>
            <a:r>
              <a:rPr lang="ru-RU" sz="1150" dirty="0">
                <a:solidFill>
                  <a:schemeClr val="accent4">
                    <a:lumMod val="50000"/>
                  </a:schemeClr>
                </a:solidFill>
              </a:rPr>
              <a:t>.: </a:t>
            </a:r>
            <a:r>
              <a:rPr lang="ru-RU" sz="115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</a:p>
          <a:p>
            <a:pPr algn="ctr"/>
            <a:r>
              <a:rPr lang="ru-RU" sz="1150" dirty="0" smtClean="0">
                <a:solidFill>
                  <a:schemeClr val="accent4">
                    <a:lumMod val="50000"/>
                  </a:schemeClr>
                </a:solidFill>
              </a:rPr>
              <a:t>ОАО </a:t>
            </a:r>
            <a:r>
              <a:rPr lang="ru-RU" sz="1150" dirty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1150" dirty="0" err="1">
                <a:solidFill>
                  <a:schemeClr val="accent4">
                    <a:lumMod val="50000"/>
                  </a:schemeClr>
                </a:solidFill>
              </a:rPr>
              <a:t>Зеленчукский</a:t>
            </a:r>
            <a:r>
              <a:rPr lang="ru-RU" sz="115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1150" dirty="0" err="1">
                <a:solidFill>
                  <a:schemeClr val="accent4">
                    <a:lumMod val="50000"/>
                  </a:schemeClr>
                </a:solidFill>
              </a:rPr>
              <a:t>райпотребсоюз</a:t>
            </a:r>
            <a:r>
              <a:rPr lang="ru-RU" sz="1150" dirty="0" smtClean="0">
                <a:solidFill>
                  <a:schemeClr val="accent4">
                    <a:lumMod val="50000"/>
                  </a:schemeClr>
                </a:solidFill>
              </a:rPr>
              <a:t>»  </a:t>
            </a:r>
            <a:r>
              <a:rPr lang="ru-RU" sz="1150" dirty="0">
                <a:solidFill>
                  <a:schemeClr val="accent4">
                    <a:lumMod val="50000"/>
                  </a:schemeClr>
                </a:solidFill>
              </a:rPr>
              <a:t>- 1703,3 тыс. руб.;  </a:t>
            </a:r>
            <a:endParaRPr lang="ru-RU" sz="115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1150" dirty="0" smtClean="0">
                <a:solidFill>
                  <a:schemeClr val="accent4">
                    <a:lumMod val="50000"/>
                  </a:schemeClr>
                </a:solidFill>
              </a:rPr>
              <a:t>ОАО </a:t>
            </a:r>
            <a:r>
              <a:rPr lang="ru-RU" sz="1150" dirty="0" err="1">
                <a:solidFill>
                  <a:schemeClr val="accent4">
                    <a:lumMod val="50000"/>
                  </a:schemeClr>
                </a:solidFill>
              </a:rPr>
              <a:t>Племрепродуктор</a:t>
            </a:r>
            <a:r>
              <a:rPr lang="ru-RU" sz="1150" dirty="0">
                <a:solidFill>
                  <a:schemeClr val="accent4">
                    <a:lumMod val="50000"/>
                  </a:schemeClr>
                </a:solidFill>
              </a:rPr>
              <a:t> «</a:t>
            </a:r>
            <a:r>
              <a:rPr lang="ru-RU" sz="1150" dirty="0" err="1">
                <a:solidFill>
                  <a:schemeClr val="accent4">
                    <a:lumMod val="50000"/>
                  </a:schemeClr>
                </a:solidFill>
              </a:rPr>
              <a:t>Зеленчукский</a:t>
            </a:r>
            <a:r>
              <a:rPr lang="ru-RU" sz="1150" dirty="0">
                <a:solidFill>
                  <a:schemeClr val="accent4">
                    <a:lumMod val="50000"/>
                  </a:schemeClr>
                </a:solidFill>
              </a:rPr>
              <a:t>» </a:t>
            </a:r>
            <a:r>
              <a:rPr lang="ru-RU" sz="1150" dirty="0" smtClean="0">
                <a:solidFill>
                  <a:schemeClr val="accent4">
                    <a:lumMod val="50000"/>
                  </a:schemeClr>
                </a:solidFill>
              </a:rPr>
              <a:t> - </a:t>
            </a:r>
            <a:r>
              <a:rPr lang="ru-RU" sz="1150" dirty="0">
                <a:solidFill>
                  <a:schemeClr val="accent4">
                    <a:lumMod val="50000"/>
                  </a:schemeClr>
                </a:solidFill>
              </a:rPr>
              <a:t>543,2 </a:t>
            </a:r>
            <a:r>
              <a:rPr lang="ru-RU" sz="1150" dirty="0" smtClean="0">
                <a:solidFill>
                  <a:schemeClr val="accent4">
                    <a:lumMod val="50000"/>
                  </a:schemeClr>
                </a:solidFill>
              </a:rPr>
              <a:t>тыс. руб</a:t>
            </a:r>
            <a:r>
              <a:rPr lang="ru-RU" sz="1150" dirty="0">
                <a:solidFill>
                  <a:schemeClr val="accent4">
                    <a:lumMod val="50000"/>
                  </a:schemeClr>
                </a:solidFill>
              </a:rPr>
              <a:t>.;  </a:t>
            </a:r>
            <a:endParaRPr lang="ru-RU" sz="115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1150" dirty="0" smtClean="0">
                <a:solidFill>
                  <a:schemeClr val="accent4">
                    <a:lumMod val="50000"/>
                  </a:schemeClr>
                </a:solidFill>
              </a:rPr>
              <a:t>СПК </a:t>
            </a:r>
            <a:r>
              <a:rPr lang="ru-RU" sz="1150" dirty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1150" dirty="0" err="1">
                <a:solidFill>
                  <a:schemeClr val="accent4">
                    <a:lumMod val="50000"/>
                  </a:schemeClr>
                </a:solidFill>
              </a:rPr>
              <a:t>Сторожевский</a:t>
            </a:r>
            <a:r>
              <a:rPr lang="ru-RU" sz="1150" dirty="0">
                <a:solidFill>
                  <a:schemeClr val="accent4">
                    <a:lumMod val="50000"/>
                  </a:schemeClr>
                </a:solidFill>
              </a:rPr>
              <a:t>» </a:t>
            </a:r>
            <a:r>
              <a:rPr lang="ru-RU" sz="1150" dirty="0" smtClean="0">
                <a:solidFill>
                  <a:schemeClr val="accent4">
                    <a:lumMod val="50000"/>
                  </a:schemeClr>
                </a:solidFill>
              </a:rPr>
              <a:t> - </a:t>
            </a:r>
            <a:r>
              <a:rPr lang="ru-RU" sz="1150" dirty="0">
                <a:solidFill>
                  <a:schemeClr val="accent4">
                    <a:lumMod val="50000"/>
                  </a:schemeClr>
                </a:solidFill>
              </a:rPr>
              <a:t>1423,1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1654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3" y="3429000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Финансовое управление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администрации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Зеленчукского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790653"/>
            <a:ext cx="2092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Почтовый адрес: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94583" y="4804681"/>
            <a:ext cx="470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Зеленчукская, ул. Первомайская, 129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9692" y="5752237"/>
            <a:ext cx="4032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факс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8(87878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5-12-39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67317" y="5318755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Электронный адрес: 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zelfin@mail.ru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00862" y="2659559"/>
            <a:ext cx="617207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НАШИ КОНТАКТЫ: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9" name="Рисунок 18" descr="https://im2-tub-ru.yandex.net/i?id=cbdbfa99a7f5bd610a8b2f74f8ea0f93&amp;n=33&amp;h=190&amp;w=276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73" y="4517995"/>
            <a:ext cx="2337537" cy="18291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683567" y="511512"/>
            <a:ext cx="799288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Брошюра подготовлена </a:t>
            </a:r>
            <a:b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Финансовым управлением администрации </a:t>
            </a: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Зеленчукского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района</a:t>
            </a:r>
            <a:b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проекта  - 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 </a:t>
            </a: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фин. управления 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А.А. Джужуева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716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4409" y="1196752"/>
            <a:ext cx="763284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8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0"/>
            <a:ext cx="8136904" cy="650947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/>
            <a:r>
              <a:rPr lang="ru-RU" sz="1300" b="1" dirty="0">
                <a:solidFill>
                  <a:srgbClr val="111111"/>
                </a:solidFill>
                <a:latin typeface="Times New Roman" pitchFamily="18" charset="0"/>
              </a:rPr>
              <a:t>ПОЛУЧАТЕЛЬ БЮДЖЕТНЫХ СРЕДСТВ </a:t>
            </a:r>
            <a:r>
              <a:rPr lang="ru-RU" sz="1300" i="1" dirty="0">
                <a:solidFill>
                  <a:srgbClr val="111111"/>
                </a:solidFill>
                <a:latin typeface="Times New Roman" pitchFamily="18" charset="0"/>
              </a:rPr>
              <a:t>– бюджетное или иное учреждение, имеющее право на получение бюджетных средств в соответствии с бюджетной росписью на соответствующий год. Получатель бюджетных средств - это последнее звено в цепочке администраторов бюджетных расходов, это та организация, которая имеет право от имени государства или органов местного самоуправления принять бюджетные обязательства и исполнить их в соответствии с доведенными лимитами.</a:t>
            </a:r>
          </a:p>
          <a:p>
            <a:pPr algn="just" eaLnBrk="0" hangingPunct="0"/>
            <a:endParaRPr lang="ru-RU" sz="1300" i="1" dirty="0">
              <a:solidFill>
                <a:srgbClr val="111111"/>
              </a:solidFill>
              <a:latin typeface="Times New Roman" pitchFamily="18" charset="0"/>
            </a:endParaRPr>
          </a:p>
          <a:p>
            <a:pPr lvl="0" algn="just" eaLnBrk="0" hangingPunct="0">
              <a:defRPr/>
            </a:pPr>
            <a:r>
              <a:rPr lang="ru-RU" sz="1300" b="1" kern="0" dirty="0">
                <a:solidFill>
                  <a:srgbClr val="111111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sz="1300" kern="0" dirty="0">
                <a:solidFill>
                  <a:srgbClr val="111111"/>
                </a:solidFill>
                <a:latin typeface="Times New Roman" pitchFamily="18" charset="0"/>
              </a:rPr>
              <a:t> - </a:t>
            </a:r>
            <a:r>
              <a:rPr lang="ru-RU" sz="1300" i="1" kern="0" dirty="0">
                <a:solidFill>
                  <a:srgbClr val="111111"/>
                </a:solidFill>
                <a:latin typeface="Times New Roman" pitchFamily="18" charset="0"/>
              </a:rPr>
              <a:t>взаимоотношения между публично- правовыми образованиями по вопросам регулирования бюджетных правоотношений, организации  и осуществления бюджетного процесса.</a:t>
            </a:r>
          </a:p>
          <a:p>
            <a:pPr lvl="0" algn="just" eaLnBrk="0" hangingPunct="0">
              <a:defRPr/>
            </a:pPr>
            <a:endParaRPr lang="ru-RU" sz="1300" i="1" kern="0" dirty="0">
              <a:solidFill>
                <a:srgbClr val="111111"/>
              </a:solidFill>
              <a:latin typeface="Times New Roman" pitchFamily="18" charset="0"/>
            </a:endParaRPr>
          </a:p>
          <a:p>
            <a:pPr lvl="0" algn="just" eaLnBrk="0" hangingPunct="0"/>
            <a:r>
              <a:rPr lang="ru-RU" sz="1300" b="1" kern="0" dirty="0">
                <a:solidFill>
                  <a:srgbClr val="111111"/>
                </a:solidFill>
                <a:latin typeface="Times New Roman" pitchFamily="18" charset="0"/>
              </a:rPr>
              <a:t>МЕЖБЮДЖЕТНЫЕ ТРАНСФЕРТЫ - </a:t>
            </a:r>
            <a:r>
              <a:rPr lang="ru-RU" sz="1300" i="1" kern="0" dirty="0">
                <a:solidFill>
                  <a:srgbClr val="111111"/>
                </a:solidFill>
                <a:latin typeface="Times New Roman" pitchFamily="18" charset="0"/>
              </a:rPr>
              <a:t>основной вид безвозмездных перечислений, это денежные средства, перечисляемые из одного бюджета бюджетной системы Российской Федерации другому</a:t>
            </a:r>
            <a:r>
              <a:rPr lang="ru-RU" sz="1300" i="1" kern="0" dirty="0" smtClean="0">
                <a:solidFill>
                  <a:srgbClr val="111111"/>
                </a:solidFill>
                <a:latin typeface="Times New Roman" pitchFamily="18" charset="0"/>
              </a:rPr>
              <a:t>.</a:t>
            </a:r>
          </a:p>
          <a:p>
            <a:pPr lvl="0" algn="just" eaLnBrk="0" hangingPunct="0"/>
            <a:endParaRPr lang="ru-RU" sz="1300" i="1" kern="0" dirty="0">
              <a:solidFill>
                <a:srgbClr val="111111"/>
              </a:solidFill>
              <a:latin typeface="Times New Roman" pitchFamily="18" charset="0"/>
            </a:endParaRPr>
          </a:p>
          <a:p>
            <a:pPr lvl="0" algn="just" eaLnBrk="0" hangingPunct="0"/>
            <a:endParaRPr lang="ru-RU" sz="1300" i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ФИНАНСОВЫЙ </a:t>
            </a:r>
            <a:r>
              <a:rPr lang="ru-RU" sz="1600" b="1" dirty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 </a:t>
            </a:r>
            <a:r>
              <a:rPr lang="ru-RU" sz="1600" b="1" dirty="0" smtClean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-  это </a:t>
            </a:r>
            <a:r>
              <a:rPr lang="ru-RU" sz="1600" b="1" dirty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 исполнительной власти </a:t>
            </a:r>
            <a:r>
              <a:rPr lang="ru-RU" sz="1600" b="1" dirty="0" smtClean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осуществляющий            </a:t>
            </a:r>
          </a:p>
          <a:p>
            <a:r>
              <a:rPr lang="ru-RU" sz="1600" b="1" dirty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составление и организацию исполнения бюджета.</a:t>
            </a:r>
          </a:p>
          <a:p>
            <a:pPr>
              <a:lnSpc>
                <a:spcPct val="150000"/>
              </a:lnSpc>
            </a:pPr>
            <a:r>
              <a:rPr lang="ru-RU" sz="1600" i="1" u="sng" dirty="0" smtClean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u="sng" dirty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федеральном </a:t>
            </a:r>
            <a:r>
              <a:rPr lang="ru-RU" sz="1600" i="1" u="sng" dirty="0" smtClean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уровн</a:t>
            </a:r>
            <a:r>
              <a:rPr lang="ru-RU" sz="1600" i="1" u="sng" dirty="0" smtClean="0">
                <a:solidFill>
                  <a:srgbClr val="0D1F35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600" i="1" dirty="0" smtClean="0">
                <a:solidFill>
                  <a:srgbClr val="0D1F35"/>
                </a:solidFill>
                <a:latin typeface="Times New Roman" pitchFamily="18" charset="0"/>
                <a:cs typeface="Times New Roman" pitchFamily="18" charset="0"/>
              </a:rPr>
              <a:t>   -  </a:t>
            </a:r>
            <a:r>
              <a:rPr lang="ru-RU" sz="1600" i="1" dirty="0" smtClean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600" i="1" dirty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 Российской </a:t>
            </a:r>
            <a:r>
              <a:rPr lang="ru-RU" sz="1600" i="1" dirty="0" smtClean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lang="ru-RU" sz="1600" i="1" dirty="0" smtClean="0">
                <a:solidFill>
                  <a:srgbClr val="0D1F35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600" i="1" dirty="0">
              <a:solidFill>
                <a:srgbClr val="0D1F3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i="1" u="sng" dirty="0" smtClean="0">
              <a:solidFill>
                <a:srgbClr val="0D1F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u="sng" dirty="0" smtClean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u="sng" dirty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уровне субъекта РФ</a:t>
            </a:r>
            <a:r>
              <a:rPr lang="ru-RU" sz="1600" i="1" dirty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i="1" dirty="0" smtClean="0">
                <a:solidFill>
                  <a:srgbClr val="0D1F35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i="1" dirty="0" smtClean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i="1" dirty="0" smtClean="0">
                <a:solidFill>
                  <a:srgbClr val="0D1F35"/>
                </a:solidFill>
                <a:latin typeface="Times New Roman" pitchFamily="18" charset="0"/>
                <a:cs typeface="Times New Roman" pitchFamily="18" charset="0"/>
              </a:rPr>
              <a:t>органы </a:t>
            </a:r>
            <a:r>
              <a:rPr lang="ru-RU" sz="1600" i="1" dirty="0">
                <a:solidFill>
                  <a:srgbClr val="0D1F35"/>
                </a:solidFill>
                <a:latin typeface="Times New Roman" pitchFamily="18" charset="0"/>
                <a:cs typeface="Times New Roman" pitchFamily="18" charset="0"/>
              </a:rPr>
              <a:t>исполнительной власти субъектов РФ, осуществляющие составление и организацию исполнения бюджетов субъектов РФ (т.е. министерства финансов, департаменты финансов, управления финансов и др</a:t>
            </a:r>
            <a:r>
              <a:rPr lang="ru-RU" sz="1600" i="1" dirty="0" smtClean="0">
                <a:solidFill>
                  <a:srgbClr val="0D1F35"/>
                </a:solidFill>
                <a:latin typeface="Times New Roman" pitchFamily="18" charset="0"/>
                <a:cs typeface="Times New Roman" pitchFamily="18" charset="0"/>
              </a:rPr>
              <a:t>.), в КЧР   –   </a:t>
            </a:r>
            <a:r>
              <a:rPr lang="ru-RU" sz="1600" i="1" dirty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финансов Карачаево-Черкесской </a:t>
            </a:r>
            <a:r>
              <a:rPr lang="ru-RU" sz="1600" i="1" dirty="0" smtClean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Республики</a:t>
            </a:r>
            <a:r>
              <a:rPr lang="ru-RU" sz="1600" i="1" dirty="0" smtClean="0">
                <a:solidFill>
                  <a:srgbClr val="0D1F35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600" i="1" dirty="0">
              <a:solidFill>
                <a:srgbClr val="0D1F3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i="1" u="sng" dirty="0" smtClean="0">
              <a:solidFill>
                <a:srgbClr val="0D1F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u="sng" dirty="0" smtClean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u="sng" dirty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местном уровне</a:t>
            </a:r>
            <a:r>
              <a:rPr lang="ru-RU" sz="1600" i="1" dirty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solidFill>
                  <a:srgbClr val="0D1F35"/>
                </a:solidFill>
                <a:latin typeface="Times New Roman" pitchFamily="18" charset="0"/>
                <a:cs typeface="Times New Roman" pitchFamily="18" charset="0"/>
              </a:rPr>
              <a:t>– органы (должностные лица) местных администраций, осуществляющие составление и организацию исполнения местных бюджетов (департаменты финансов, управления финансов, финансовые отделы и др</a:t>
            </a:r>
            <a:r>
              <a:rPr lang="ru-RU" sz="1600" i="1" dirty="0" smtClean="0">
                <a:solidFill>
                  <a:srgbClr val="0D1F35"/>
                </a:solidFill>
                <a:latin typeface="Times New Roman" pitchFamily="18" charset="0"/>
                <a:cs typeface="Times New Roman" pitchFamily="18" charset="0"/>
              </a:rPr>
              <a:t>.),   по </a:t>
            </a:r>
            <a:r>
              <a:rPr lang="ru-RU" sz="1600" i="1" dirty="0" err="1">
                <a:solidFill>
                  <a:srgbClr val="0D1F35"/>
                </a:solidFill>
                <a:latin typeface="Times New Roman" pitchFamily="18" charset="0"/>
                <a:cs typeface="Times New Roman" pitchFamily="18" charset="0"/>
              </a:rPr>
              <a:t>Зеленчукскому</a:t>
            </a:r>
            <a:r>
              <a:rPr lang="ru-RU" sz="1600" i="1" dirty="0">
                <a:solidFill>
                  <a:srgbClr val="0D1F35"/>
                </a:solidFill>
                <a:latin typeface="Times New Roman" pitchFamily="18" charset="0"/>
                <a:cs typeface="Times New Roman" pitchFamily="18" charset="0"/>
              </a:rPr>
              <a:t> району </a:t>
            </a:r>
            <a:r>
              <a:rPr lang="ru-RU" sz="1600" i="1" dirty="0" smtClean="0">
                <a:solidFill>
                  <a:srgbClr val="0D1F35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1600" i="1" dirty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sz="1600" i="1" dirty="0" err="1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Зеленчукского</a:t>
            </a:r>
            <a:r>
              <a:rPr lang="ru-RU" sz="1600" i="1" dirty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0D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endParaRPr lang="ru-RU" sz="1600" i="1" dirty="0">
              <a:solidFill>
                <a:srgbClr val="0D1F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7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119825"/>
            <a:ext cx="1872208" cy="43696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Дотации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898882"/>
            <a:ext cx="1872208" cy="43942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1119825"/>
            <a:ext cx="1872208" cy="43696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691223"/>
            <a:ext cx="2592288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</a:pP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1412776"/>
            <a:ext cx="2808312" cy="2400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</a:pPr>
            <a:r>
              <a:rPr lang="ru-RU" sz="15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денежного пособия местным органам власти со стороны государства, выделяемого на определенный срок на конкретные цели; в отличие от дотации подлежат возврату в случае нецелевого использования или использования не в установленные ранее сроки)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1645057"/>
            <a:ext cx="2880320" cy="2286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</a:pPr>
            <a:r>
              <a:rPr lang="ru-RU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ru-RU" sz="155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предоставляемые на </a:t>
            </a:r>
            <a:r>
              <a:rPr lang="ru-RU" sz="155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55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финансирование</a:t>
            </a:r>
            <a:r>
              <a:rPr lang="ru-RU" sz="155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отдельных расходных обязательств органов власти в целях решения приоритетных задач территории в рамках полномочий каждого </a:t>
            </a:r>
            <a:r>
              <a:rPr lang="ru-RU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уровня </a:t>
            </a:r>
            <a:r>
              <a:rPr lang="ru-RU" sz="155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власти..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283968" y="368660"/>
            <a:ext cx="2619800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818711" y="548680"/>
            <a:ext cx="2249233" cy="502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346848" y="54868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95536" y="3997513"/>
            <a:ext cx="217786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предоставляется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определения конкретной цели их использования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95536" y="5301208"/>
            <a:ext cx="2178949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</a:pPr>
            <a:r>
              <a:rPr lang="ru-RU" sz="15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Например,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</a:pPr>
            <a:r>
              <a:rPr lang="ru-RU" sz="15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15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даете своему ребенку «карманные деньги</a:t>
            </a:r>
            <a:r>
              <a:rPr lang="ru-RU" sz="15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на  расходы по его усмотрению</a:t>
            </a:r>
            <a:endParaRPr lang="ru-RU" sz="15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29817" y="4069521"/>
            <a:ext cx="261103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предоставляется                  на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условиях долевого </a:t>
            </a:r>
            <a:r>
              <a:rPr lang="ru-RU" sz="15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софинасирования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расходов других бюджетов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86227" y="3910697"/>
            <a:ext cx="2537901" cy="12464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предоставляется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финансирование «переданных» другим публично-правовым образованиям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полномочий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47864" y="5229200"/>
            <a:ext cx="228600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</a:pPr>
            <a:r>
              <a:rPr lang="ru-RU" sz="15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15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Вы даете ребенку деньги и посылаете его в магазин купить </a:t>
            </a:r>
            <a:r>
              <a:rPr lang="ru-RU" sz="15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что-то конкретное - продукты </a:t>
            </a:r>
            <a:r>
              <a:rPr lang="ru-RU" sz="15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 списку)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227694" y="5192032"/>
            <a:ext cx="2448762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</a:pPr>
            <a:r>
              <a:rPr lang="ru-RU" sz="15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15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«добавляете» денег </a:t>
            </a:r>
            <a:r>
              <a:rPr lang="ru-RU" sz="15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 «копилке» своего ребенка, которую он сам накопил,  для </a:t>
            </a:r>
            <a:r>
              <a:rPr lang="ru-RU" sz="15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того, чтобы </a:t>
            </a:r>
            <a:r>
              <a:rPr lang="ru-RU" sz="15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5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купил </a:t>
            </a:r>
            <a:r>
              <a:rPr lang="ru-RU" sz="15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себе, </a:t>
            </a:r>
            <a:r>
              <a:rPr lang="ru-RU" sz="15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примеру новый </a:t>
            </a:r>
            <a:r>
              <a:rPr lang="ru-RU" sz="15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мобильник</a:t>
            </a:r>
            <a:endParaRPr lang="ru-RU" sz="15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90718" y="82224"/>
            <a:ext cx="5544616" cy="57446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межбюджетных трансфертов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26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12331</Words>
  <Application>Microsoft Office PowerPoint</Application>
  <PresentationFormat>Экран (4:3)</PresentationFormat>
  <Paragraphs>2010</Paragraphs>
  <Slides>75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Тема Office</vt:lpstr>
      <vt:lpstr>Презентация PowerPoint</vt:lpstr>
      <vt:lpstr>Презентация PowerPoint</vt:lpstr>
      <vt:lpstr>Презентация PowerPoint</vt:lpstr>
      <vt:lpstr>Социально-экономическая характеристика Зеленчукского муниципального района</vt:lpstr>
      <vt:lpstr>Основные показатели социально-экономического развития Зеленчукского муниципального района </vt:lpstr>
      <vt:lpstr> (основные понятия, применяемые  при формировании бюджета 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Сеть муниципальных учреждений</vt:lpstr>
      <vt:lpstr>Участие граждан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</vt:lpstr>
      <vt:lpstr>Доходы бюджета  Зеленчукского муниципального района на 2017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Безвозмездные поступления</vt:lpstr>
      <vt:lpstr>Структура районного бюджета  по «программному» принципу планирования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cp:lastModifiedBy>Aminat</cp:lastModifiedBy>
  <cp:revision>469</cp:revision>
  <cp:lastPrinted>2017-03-28T12:55:19Z</cp:lastPrinted>
  <dcterms:modified xsi:type="dcterms:W3CDTF">2017-03-31T06:05:06Z</dcterms:modified>
</cp:coreProperties>
</file>